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76" r:id="rId2"/>
    <p:sldId id="277" r:id="rId3"/>
    <p:sldId id="278" r:id="rId4"/>
    <p:sldId id="279" r:id="rId5"/>
    <p:sldId id="280" r:id="rId6"/>
    <p:sldId id="282" r:id="rId7"/>
    <p:sldId id="283" r:id="rId8"/>
    <p:sldId id="284" r:id="rId9"/>
    <p:sldId id="292" r:id="rId10"/>
    <p:sldId id="293" r:id="rId11"/>
    <p:sldId id="294" r:id="rId12"/>
    <p:sldId id="291" r:id="rId13"/>
    <p:sldId id="295" r:id="rId14"/>
    <p:sldId id="296" r:id="rId15"/>
    <p:sldId id="297" r:id="rId16"/>
    <p:sldId id="298" r:id="rId17"/>
    <p:sldId id="299" r:id="rId18"/>
    <p:sldId id="341" r:id="rId19"/>
    <p:sldId id="300" r:id="rId20"/>
    <p:sldId id="301" r:id="rId21"/>
    <p:sldId id="302" r:id="rId22"/>
    <p:sldId id="303" r:id="rId23"/>
    <p:sldId id="304" r:id="rId24"/>
    <p:sldId id="305" r:id="rId25"/>
    <p:sldId id="306" r:id="rId26"/>
    <p:sldId id="307" r:id="rId27"/>
    <p:sldId id="308" r:id="rId28"/>
    <p:sldId id="309" r:id="rId29"/>
    <p:sldId id="342" r:id="rId30"/>
  </p:sldIdLst>
  <p:sldSz cx="18288000" cy="10287000"/>
  <p:notesSz cx="6858000" cy="9144000"/>
  <p:embeddedFontLst>
    <p:embeddedFont>
      <p:font typeface="Agency FB" panose="020B0503020202020204" pitchFamily="34" charset="0"/>
      <p:regular r:id="rId31"/>
      <p:bold r:id="rId32"/>
    </p:embeddedFont>
    <p:embeddedFont>
      <p:font typeface="Arial Black" panose="020B0A04020102020204" pitchFamily="34" charset="0"/>
      <p:bold r:id="rId33"/>
    </p:embeddedFont>
    <p:embeddedFont>
      <p:font typeface="Blinker" panose="020B0604020202020204" charset="0"/>
      <p:regular r:id="rId34"/>
      <p:bold r:id="rId35"/>
    </p:embeddedFont>
    <p:embeddedFont>
      <p:font typeface="Brush Script MT" panose="03060802040406070304" pitchFamily="66" charset="0"/>
      <p:italic r:id="rId36"/>
    </p:embeddedFont>
    <p:embeddedFont>
      <p:font typeface="Calibri" panose="020F0502020204030204" pitchFamily="34" charset="0"/>
      <p:regular r:id="rId37"/>
      <p:bold r:id="rId38"/>
      <p:italic r:id="rId39"/>
      <p:boldItalic r:id="rId40"/>
    </p:embeddedFont>
    <p:embeddedFont>
      <p:font typeface="Fira Sans Ultra-Bold" panose="020B0604020202020204" charset="0"/>
      <p:regular r:id="rId41"/>
    </p:embeddedFont>
    <p:embeddedFont>
      <p:font typeface="Freestyle Script" panose="030804020302050B0404" pitchFamily="66" charset="0"/>
      <p:regular r:id="rId42"/>
    </p:embeddedFont>
    <p:embeddedFont>
      <p:font typeface="Rockwell Extra Bold" panose="02060903040505020403" pitchFamily="18" charset="0"/>
      <p:bold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39" autoAdjust="0"/>
    <p:restoredTop sz="94622" autoAdjust="0"/>
  </p:normalViewPr>
  <p:slideViewPr>
    <p:cSldViewPr>
      <p:cViewPr varScale="1">
        <p:scale>
          <a:sx n="53" d="100"/>
          <a:sy n="53" d="100"/>
        </p:scale>
        <p:origin x="979"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5.fntdata"/><Relationship Id="rId43" Type="http://schemas.openxmlformats.org/officeDocument/2006/relationships/font" Target="fonts/font13.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1.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pic>
        <p:nvPicPr>
          <p:cNvPr id="18" name="Imagen 17">
            <a:extLst>
              <a:ext uri="{FF2B5EF4-FFF2-40B4-BE49-F238E27FC236}">
                <a16:creationId xmlns:a16="http://schemas.microsoft.com/office/drawing/2014/main" id="{6E7C9F96-C919-41BC-8E22-F86AA528DB06}"/>
              </a:ext>
            </a:extLst>
          </p:cNvPr>
          <p:cNvPicPr>
            <a:picLocks noChangeAspect="1"/>
          </p:cNvPicPr>
          <p:nvPr/>
        </p:nvPicPr>
        <p:blipFill>
          <a:blip r:embed="rId2"/>
          <a:stretch>
            <a:fillRect/>
          </a:stretch>
        </p:blipFill>
        <p:spPr>
          <a:xfrm>
            <a:off x="11338748" y="2590160"/>
            <a:ext cx="6108226" cy="458305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3" name="TextBox 13"/>
          <p:cNvSpPr txBox="1"/>
          <p:nvPr/>
        </p:nvSpPr>
        <p:spPr>
          <a:xfrm>
            <a:off x="1028700" y="3342765"/>
            <a:ext cx="8617177" cy="4231928"/>
          </a:xfrm>
          <a:prstGeom prst="rect">
            <a:avLst/>
          </a:prstGeom>
        </p:spPr>
        <p:txBody>
          <a:bodyPr lIns="0" tIns="0" rIns="0" bIns="0" rtlCol="0" anchor="t">
            <a:spAutoFit/>
          </a:bodyPr>
          <a:lstStyle/>
          <a:p>
            <a:pPr lvl="0" algn="ctr">
              <a:lnSpc>
                <a:spcPts val="10999"/>
              </a:lnSpc>
            </a:pPr>
            <a:r>
              <a:rPr lang="es-EC" sz="9600" dirty="0"/>
              <a:t>PREGUNTAS DE LAS MESAS TEMÁTICAS </a:t>
            </a:r>
            <a:endParaRPr lang="en-US" sz="9999" u="none" spc="299" dirty="0">
              <a:solidFill>
                <a:srgbClr val="000000"/>
              </a:solidFill>
              <a:latin typeface="Fira Sans Ultra-Bold"/>
            </a:endParaRPr>
          </a:p>
        </p:txBody>
      </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Tree>
    <p:extLst>
      <p:ext uri="{BB962C8B-B14F-4D97-AF65-F5344CB8AC3E}">
        <p14:creationId xmlns:p14="http://schemas.microsoft.com/office/powerpoint/2010/main" val="376778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304800" y="467674"/>
            <a:ext cx="11606291" cy="1885487"/>
            <a:chOff x="670912" y="1252560"/>
            <a:chExt cx="9772005" cy="1885487"/>
          </a:xfrm>
        </p:grpSpPr>
        <p:sp>
          <p:nvSpPr>
            <p:cNvPr id="3" name="TextBox 3"/>
            <p:cNvSpPr txBox="1"/>
            <p:nvPr/>
          </p:nvSpPr>
          <p:spPr>
            <a:xfrm>
              <a:off x="1825741" y="1476054"/>
              <a:ext cx="8617176" cy="1661993"/>
            </a:xfrm>
            <a:prstGeom prst="rect">
              <a:avLst/>
            </a:prstGeom>
          </p:spPr>
          <p:txBody>
            <a:bodyPr wrap="square" lIns="0" tIns="0" rIns="0" bIns="0" rtlCol="0" anchor="t">
              <a:spAutoFit/>
            </a:bodyPr>
            <a:lstStyle/>
            <a:p>
              <a:pPr algn="ctr"/>
              <a:r>
                <a:rPr lang="es-US" sz="3600" b="1" dirty="0">
                  <a:latin typeface="Freestyle Script" panose="030804020302050B0404" pitchFamily="66" charset="0"/>
                </a:rPr>
                <a:t>GOBIERNO AUTÓNOMO DESCENTRALIZADO PARROQUIAL RURAL</a:t>
              </a:r>
            </a:p>
            <a:p>
              <a:pPr algn="ctr"/>
              <a:r>
                <a:rPr lang="es-US" sz="36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0912" y="1252560"/>
              <a:ext cx="1462688" cy="1661992"/>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744200"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Google Shape;220;p32">
            <a:extLst>
              <a:ext uri="{FF2B5EF4-FFF2-40B4-BE49-F238E27FC236}">
                <a16:creationId xmlns:a16="http://schemas.microsoft.com/office/drawing/2014/main" id="{7ADEE5AA-B541-437B-B513-9CD00C03982E}"/>
              </a:ext>
            </a:extLst>
          </p:cNvPr>
          <p:cNvSpPr txBox="1">
            <a:spLocks/>
          </p:cNvSpPr>
          <p:nvPr/>
        </p:nvSpPr>
        <p:spPr>
          <a:xfrm>
            <a:off x="1760873" y="2562516"/>
            <a:ext cx="6544927" cy="2269714"/>
          </a:xfrm>
          <a:prstGeom prst="rect">
            <a:avLst/>
          </a:prstGeom>
          <a:ln>
            <a:noFill/>
          </a:ln>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s-MX" b="1" dirty="0">
                <a:effectLst>
                  <a:outerShdw blurRad="38100" dist="38100" dir="2700000" algn="tl">
                    <a:srgbClr val="000000">
                      <a:alpha val="43137"/>
                    </a:srgbClr>
                  </a:outerShdw>
                </a:effectLst>
              </a:rPr>
              <a:t>Conformación de mesas temáticas de trabajo con los siguientes temas:</a:t>
            </a:r>
          </a:p>
        </p:txBody>
      </p:sp>
      <p:sp>
        <p:nvSpPr>
          <p:cNvPr id="17" name="Google Shape;222;p32">
            <a:extLst>
              <a:ext uri="{FF2B5EF4-FFF2-40B4-BE49-F238E27FC236}">
                <a16:creationId xmlns:a16="http://schemas.microsoft.com/office/drawing/2014/main" id="{D57428F1-5969-4E80-8236-795A95AF75E0}"/>
              </a:ext>
            </a:extLst>
          </p:cNvPr>
          <p:cNvSpPr txBox="1"/>
          <p:nvPr/>
        </p:nvSpPr>
        <p:spPr>
          <a:xfrm>
            <a:off x="1882625" y="5143500"/>
            <a:ext cx="7283146" cy="3581400"/>
          </a:xfrm>
          <a:prstGeom prst="rect">
            <a:avLst/>
          </a:prstGeom>
          <a:noFill/>
          <a:ln>
            <a:noFill/>
          </a:ln>
        </p:spPr>
        <p:txBody>
          <a:bodyPr spcFirstLastPara="1" wrap="square" lIns="91425" tIns="91425" rIns="0" bIns="91425" anchor="t" anchorCtr="0">
            <a:noAutofit/>
          </a:bodyPr>
          <a:lstStyle/>
          <a:p>
            <a:pPr marL="457200" lvl="0" indent="-457200" algn="l" rtl="0">
              <a:spcBef>
                <a:spcPts val="0"/>
              </a:spcBef>
              <a:spcAft>
                <a:spcPts val="0"/>
              </a:spcAft>
              <a:buFont typeface="+mj-lt"/>
              <a:buAutoNum type="arabicPeriod"/>
            </a:pPr>
            <a:r>
              <a:rPr lang="es-MX" sz="2800" dirty="0">
                <a:solidFill>
                  <a:schemeClr val="dk1"/>
                </a:solidFill>
                <a:latin typeface="Blinker" panose="020B0604020202020204" charset="0"/>
                <a:ea typeface="Blinker"/>
                <a:cs typeface="Blinker"/>
                <a:sym typeface="Blinker"/>
              </a:rPr>
              <a:t>Mesa de Político Institucional.</a:t>
            </a:r>
          </a:p>
          <a:p>
            <a:pPr marL="457200" lvl="0" indent="-457200" algn="l" rtl="0">
              <a:spcBef>
                <a:spcPts val="0"/>
              </a:spcBef>
              <a:spcAft>
                <a:spcPts val="0"/>
              </a:spcAft>
              <a:buFont typeface="+mj-lt"/>
              <a:buAutoNum type="arabicPeriod"/>
            </a:pPr>
            <a:r>
              <a:rPr lang="es-MX" sz="2800" dirty="0">
                <a:solidFill>
                  <a:schemeClr val="dk1"/>
                </a:solidFill>
                <a:latin typeface="Blinker" panose="020B0604020202020204" charset="0"/>
                <a:ea typeface="Blinker"/>
                <a:cs typeface="Blinker"/>
                <a:sym typeface="Blinker"/>
              </a:rPr>
              <a:t>Mesa de Asentamientos humanos, energía y telecomunicaciones.</a:t>
            </a:r>
          </a:p>
          <a:p>
            <a:pPr marL="457200" lvl="0" indent="-457200" algn="l" rtl="0">
              <a:spcBef>
                <a:spcPts val="0"/>
              </a:spcBef>
              <a:spcAft>
                <a:spcPts val="0"/>
              </a:spcAft>
              <a:buFont typeface="+mj-lt"/>
              <a:buAutoNum type="arabicPeriod"/>
            </a:pPr>
            <a:r>
              <a:rPr lang="es-MX" sz="2800" dirty="0">
                <a:solidFill>
                  <a:schemeClr val="dk1"/>
                </a:solidFill>
                <a:latin typeface="Blinker" panose="020B0604020202020204" charset="0"/>
                <a:ea typeface="Blinker"/>
                <a:cs typeface="Blinker"/>
                <a:sym typeface="Blinker"/>
              </a:rPr>
              <a:t>Mesa Biofísico.</a:t>
            </a:r>
          </a:p>
          <a:p>
            <a:pPr marL="457200" lvl="0" indent="-457200" algn="l" rtl="0">
              <a:spcBef>
                <a:spcPts val="0"/>
              </a:spcBef>
              <a:spcAft>
                <a:spcPts val="0"/>
              </a:spcAft>
              <a:buFont typeface="+mj-lt"/>
              <a:buAutoNum type="arabicPeriod"/>
            </a:pPr>
            <a:r>
              <a:rPr lang="es-MX" sz="2800" dirty="0">
                <a:solidFill>
                  <a:schemeClr val="dk1"/>
                </a:solidFill>
                <a:latin typeface="Blinker" panose="020B0604020202020204" charset="0"/>
                <a:ea typeface="Blinker"/>
                <a:cs typeface="Blinker"/>
                <a:sym typeface="Blinker"/>
              </a:rPr>
              <a:t>Mesa Social – Cultural.</a:t>
            </a:r>
          </a:p>
          <a:p>
            <a:pPr marL="457200" lvl="0" indent="-457200" algn="l" rtl="0">
              <a:spcBef>
                <a:spcPts val="0"/>
              </a:spcBef>
              <a:spcAft>
                <a:spcPts val="0"/>
              </a:spcAft>
              <a:buFont typeface="+mj-lt"/>
              <a:buAutoNum type="arabicPeriod"/>
            </a:pPr>
            <a:r>
              <a:rPr lang="es-MX" sz="2800" dirty="0">
                <a:solidFill>
                  <a:schemeClr val="dk1"/>
                </a:solidFill>
                <a:latin typeface="Blinker" panose="020B0604020202020204" charset="0"/>
                <a:ea typeface="Blinker"/>
                <a:cs typeface="Blinker"/>
                <a:sym typeface="Blinker"/>
              </a:rPr>
              <a:t>Mesa de Económico – Productivo. </a:t>
            </a:r>
          </a:p>
          <a:p>
            <a:pPr marL="457200" lvl="0" indent="-457200" algn="l" rtl="0">
              <a:spcBef>
                <a:spcPts val="0"/>
              </a:spcBef>
              <a:spcAft>
                <a:spcPts val="0"/>
              </a:spcAft>
              <a:buFont typeface="+mj-lt"/>
              <a:buAutoNum type="arabicPeriod"/>
            </a:pPr>
            <a:r>
              <a:rPr lang="es-MX" sz="2800" dirty="0">
                <a:solidFill>
                  <a:schemeClr val="dk1"/>
                </a:solidFill>
                <a:latin typeface="Blinker" panose="020B0604020202020204" charset="0"/>
                <a:ea typeface="Blinker"/>
                <a:cs typeface="Blinker"/>
                <a:sym typeface="Blinker"/>
              </a:rPr>
              <a:t>Mesa Gestión de Riesgo. </a:t>
            </a:r>
          </a:p>
        </p:txBody>
      </p:sp>
      <p:grpSp>
        <p:nvGrpSpPr>
          <p:cNvPr id="2" name="Grupo 1">
            <a:extLst>
              <a:ext uri="{FF2B5EF4-FFF2-40B4-BE49-F238E27FC236}">
                <a16:creationId xmlns:a16="http://schemas.microsoft.com/office/drawing/2014/main" id="{45F5217A-CE42-4AD3-B5C7-D16565B161ED}"/>
              </a:ext>
            </a:extLst>
          </p:cNvPr>
          <p:cNvGrpSpPr/>
          <p:nvPr/>
        </p:nvGrpSpPr>
        <p:grpSpPr>
          <a:xfrm>
            <a:off x="11248383" y="2556459"/>
            <a:ext cx="5808172" cy="4628902"/>
            <a:chOff x="11248383" y="2556459"/>
            <a:chExt cx="5808172" cy="4628902"/>
          </a:xfrm>
        </p:grpSpPr>
        <p:pic>
          <p:nvPicPr>
            <p:cNvPr id="18" name="Imagen 17">
              <a:extLst>
                <a:ext uri="{FF2B5EF4-FFF2-40B4-BE49-F238E27FC236}">
                  <a16:creationId xmlns:a16="http://schemas.microsoft.com/office/drawing/2014/main" id="{6E7C9F96-C919-41BC-8E22-F86AA528DB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48383" y="2556459"/>
              <a:ext cx="2663694" cy="19990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8748F48E-ADAF-4896-A484-1B6830226B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381975" y="2562516"/>
              <a:ext cx="2663694" cy="19990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Imagen 23">
              <a:extLst>
                <a:ext uri="{FF2B5EF4-FFF2-40B4-BE49-F238E27FC236}">
                  <a16:creationId xmlns:a16="http://schemas.microsoft.com/office/drawing/2014/main" id="{866228EA-6D04-4F1B-A622-479E76C7A74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48383" y="5186342"/>
              <a:ext cx="2663694" cy="19990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Imagen 24">
              <a:extLst>
                <a:ext uri="{FF2B5EF4-FFF2-40B4-BE49-F238E27FC236}">
                  <a16:creationId xmlns:a16="http://schemas.microsoft.com/office/drawing/2014/main" id="{E411104C-A15B-4671-AA8B-21045924824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392863" y="5143500"/>
              <a:ext cx="2663692" cy="19990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471952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323193" y="742010"/>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905001" y="6590177"/>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905001" y="-566667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Google Shape;251;p34">
            <a:extLst>
              <a:ext uri="{FF2B5EF4-FFF2-40B4-BE49-F238E27FC236}">
                <a16:creationId xmlns:a16="http://schemas.microsoft.com/office/drawing/2014/main" id="{EAF545F1-D360-40F2-A179-40F83A908E84}"/>
              </a:ext>
            </a:extLst>
          </p:cNvPr>
          <p:cNvSpPr/>
          <p:nvPr/>
        </p:nvSpPr>
        <p:spPr>
          <a:xfrm>
            <a:off x="13508741" y="6463648"/>
            <a:ext cx="2422800" cy="1093500"/>
          </a:xfrm>
          <a:prstGeom prst="ellipse">
            <a:avLst/>
          </a:prstGeom>
          <a:solidFill>
            <a:srgbClr val="1E1E1E">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52;p34">
            <a:extLst>
              <a:ext uri="{FF2B5EF4-FFF2-40B4-BE49-F238E27FC236}">
                <a16:creationId xmlns:a16="http://schemas.microsoft.com/office/drawing/2014/main" id="{86F54BAB-4E7A-48C1-A3A2-E407D33C90D2}"/>
              </a:ext>
            </a:extLst>
          </p:cNvPr>
          <p:cNvSpPr txBox="1">
            <a:spLocks/>
          </p:cNvSpPr>
          <p:nvPr/>
        </p:nvSpPr>
        <p:spPr>
          <a:xfrm>
            <a:off x="1981536" y="3661197"/>
            <a:ext cx="5508986" cy="1263195"/>
          </a:xfrm>
          <a:prstGeom prst="rect">
            <a:avLst/>
          </a:prstGeom>
        </p:spPr>
        <p:txBody>
          <a:bodyPr spcFirstLastPara="1" wrap="square" lIns="91425" tIns="91425" rIns="91425" bIns="91425"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br>
              <a:rPr lang="es-EC" sz="4000" dirty="0"/>
            </a:br>
            <a:br>
              <a:rPr lang="es-EC" sz="4000" dirty="0"/>
            </a:br>
            <a:r>
              <a:rPr lang="es-EC" sz="4000" dirty="0">
                <a:latin typeface="Arial Black" panose="020B0A04020102020204" pitchFamily="34" charset="0"/>
              </a:rPr>
              <a:t>Mesa de Trabajo </a:t>
            </a:r>
            <a:br>
              <a:rPr lang="es-EC" sz="4000" dirty="0">
                <a:latin typeface="Arial Black" panose="020B0A04020102020204" pitchFamily="34" charset="0"/>
              </a:rPr>
            </a:br>
            <a:r>
              <a:rPr lang="es-EC" sz="4000" dirty="0">
                <a:latin typeface="Arial Black" panose="020B0A04020102020204" pitchFamily="34" charset="0"/>
              </a:rPr>
              <a:t>Tema:</a:t>
            </a:r>
            <a:br>
              <a:rPr lang="es-EC" sz="4000" b="1" dirty="0">
                <a:latin typeface="Arial Black" panose="020B0A04020102020204" pitchFamily="34" charset="0"/>
              </a:rPr>
            </a:br>
            <a:br>
              <a:rPr lang="es-EC" sz="4000" dirty="0">
                <a:latin typeface="Arial Black" panose="020B0A04020102020204" pitchFamily="34" charset="0"/>
              </a:rPr>
            </a:br>
            <a:endParaRPr lang="es-EC" sz="4000" dirty="0">
              <a:latin typeface="Arial Black" panose="020B0A04020102020204" pitchFamily="34" charset="0"/>
            </a:endParaRPr>
          </a:p>
        </p:txBody>
      </p:sp>
      <p:sp>
        <p:nvSpPr>
          <p:cNvPr id="24" name="Google Shape;254;p34">
            <a:extLst>
              <a:ext uri="{FF2B5EF4-FFF2-40B4-BE49-F238E27FC236}">
                <a16:creationId xmlns:a16="http://schemas.microsoft.com/office/drawing/2014/main" id="{09862D3C-126D-4711-A3F7-37625B9F22A7}"/>
              </a:ext>
            </a:extLst>
          </p:cNvPr>
          <p:cNvSpPr txBox="1">
            <a:spLocks/>
          </p:cNvSpPr>
          <p:nvPr/>
        </p:nvSpPr>
        <p:spPr>
          <a:xfrm>
            <a:off x="2447467" y="5630063"/>
            <a:ext cx="5038945" cy="1089163"/>
          </a:xfrm>
          <a:prstGeom prst="rect">
            <a:avLst/>
          </a:prstGeom>
        </p:spPr>
        <p:txBody>
          <a:bodyPr spcFirstLastPara="1" wrap="square" lIns="91425" tIns="91425" rIns="91425" bIns="91425"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s-EC" dirty="0">
                <a:latin typeface="Rockwell Extra Bold" panose="02060903040505020403" pitchFamily="18" charset="0"/>
              </a:rPr>
              <a:t>POLÍTICO INSTITUCIONAL</a:t>
            </a:r>
          </a:p>
        </p:txBody>
      </p:sp>
      <p:grpSp>
        <p:nvGrpSpPr>
          <p:cNvPr id="25" name="Google Shape;255;p34">
            <a:extLst>
              <a:ext uri="{FF2B5EF4-FFF2-40B4-BE49-F238E27FC236}">
                <a16:creationId xmlns:a16="http://schemas.microsoft.com/office/drawing/2014/main" id="{B1B2FC37-3F7E-4689-94C8-86C02F8BB729}"/>
              </a:ext>
            </a:extLst>
          </p:cNvPr>
          <p:cNvGrpSpPr/>
          <p:nvPr/>
        </p:nvGrpSpPr>
        <p:grpSpPr>
          <a:xfrm>
            <a:off x="13496549" y="3808138"/>
            <a:ext cx="2143340" cy="2619666"/>
            <a:chOff x="8746130" y="1416462"/>
            <a:chExt cx="1910886" cy="2313105"/>
          </a:xfrm>
        </p:grpSpPr>
        <p:sp>
          <p:nvSpPr>
            <p:cNvPr id="26" name="Google Shape;256;p34">
              <a:extLst>
                <a:ext uri="{FF2B5EF4-FFF2-40B4-BE49-F238E27FC236}">
                  <a16:creationId xmlns:a16="http://schemas.microsoft.com/office/drawing/2014/main" id="{75A8A147-62D1-4C75-94B7-81DAAE62AF54}"/>
                </a:ext>
              </a:extLst>
            </p:cNvPr>
            <p:cNvSpPr/>
            <p:nvPr/>
          </p:nvSpPr>
          <p:spPr>
            <a:xfrm>
              <a:off x="8918447" y="3127675"/>
              <a:ext cx="1681551" cy="601893"/>
            </a:xfrm>
            <a:custGeom>
              <a:avLst/>
              <a:gdLst/>
              <a:ahLst/>
              <a:cxnLst/>
              <a:rect l="l" t="t" r="r" b="b"/>
              <a:pathLst>
                <a:path w="38663" h="13839" extrusionOk="0">
                  <a:moveTo>
                    <a:pt x="50" y="0"/>
                  </a:moveTo>
                  <a:lnTo>
                    <a:pt x="50" y="2586"/>
                  </a:lnTo>
                  <a:cubicBezTo>
                    <a:pt x="0" y="5474"/>
                    <a:pt x="1879" y="8374"/>
                    <a:pt x="5697" y="10578"/>
                  </a:cubicBezTo>
                  <a:cubicBezTo>
                    <a:pt x="9462" y="12752"/>
                    <a:pt x="14397" y="13839"/>
                    <a:pt x="19331" y="13839"/>
                  </a:cubicBezTo>
                  <a:cubicBezTo>
                    <a:pt x="24266" y="13839"/>
                    <a:pt x="29201" y="12752"/>
                    <a:pt x="32965" y="10578"/>
                  </a:cubicBezTo>
                  <a:cubicBezTo>
                    <a:pt x="36784" y="8374"/>
                    <a:pt x="38662" y="5474"/>
                    <a:pt x="38609" y="2586"/>
                  </a:cubicBezTo>
                  <a:cubicBezTo>
                    <a:pt x="38613" y="2586"/>
                    <a:pt x="38613" y="0"/>
                    <a:pt x="386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57;p34">
              <a:extLst>
                <a:ext uri="{FF2B5EF4-FFF2-40B4-BE49-F238E27FC236}">
                  <a16:creationId xmlns:a16="http://schemas.microsoft.com/office/drawing/2014/main" id="{3ADBB897-970A-40E7-BB90-A0DB533C215A}"/>
                </a:ext>
              </a:extLst>
            </p:cNvPr>
            <p:cNvSpPr/>
            <p:nvPr/>
          </p:nvSpPr>
          <p:spPr>
            <a:xfrm>
              <a:off x="8920579" y="2643473"/>
              <a:ext cx="1677245" cy="968404"/>
            </a:xfrm>
            <a:custGeom>
              <a:avLst/>
              <a:gdLst/>
              <a:ahLst/>
              <a:cxnLst/>
              <a:rect l="l" t="t" r="r" b="b"/>
              <a:pathLst>
                <a:path w="38564" h="22266" extrusionOk="0">
                  <a:moveTo>
                    <a:pt x="19283" y="1"/>
                  </a:moveTo>
                  <a:cubicBezTo>
                    <a:pt x="14168" y="1"/>
                    <a:pt x="9265" y="1174"/>
                    <a:pt x="5648" y="3261"/>
                  </a:cubicBezTo>
                  <a:cubicBezTo>
                    <a:pt x="2033" y="5349"/>
                    <a:pt x="1" y="8181"/>
                    <a:pt x="1" y="11133"/>
                  </a:cubicBezTo>
                  <a:cubicBezTo>
                    <a:pt x="1" y="14086"/>
                    <a:pt x="2033" y="16917"/>
                    <a:pt x="5648" y="19005"/>
                  </a:cubicBezTo>
                  <a:cubicBezTo>
                    <a:pt x="9265" y="21092"/>
                    <a:pt x="14168" y="22266"/>
                    <a:pt x="19283" y="22266"/>
                  </a:cubicBezTo>
                  <a:cubicBezTo>
                    <a:pt x="24396" y="22266"/>
                    <a:pt x="29301" y="21092"/>
                    <a:pt x="32916" y="19005"/>
                  </a:cubicBezTo>
                  <a:cubicBezTo>
                    <a:pt x="36532" y="16917"/>
                    <a:pt x="38564" y="14086"/>
                    <a:pt x="38564" y="11133"/>
                  </a:cubicBezTo>
                  <a:cubicBezTo>
                    <a:pt x="38564" y="8181"/>
                    <a:pt x="36532" y="5349"/>
                    <a:pt x="32916" y="3261"/>
                  </a:cubicBezTo>
                  <a:cubicBezTo>
                    <a:pt x="29301" y="1174"/>
                    <a:pt x="24396" y="1"/>
                    <a:pt x="1928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58;p34">
              <a:extLst>
                <a:ext uri="{FF2B5EF4-FFF2-40B4-BE49-F238E27FC236}">
                  <a16:creationId xmlns:a16="http://schemas.microsoft.com/office/drawing/2014/main" id="{B110C0C6-D046-47B0-AED0-8D1225EC85B8}"/>
                </a:ext>
              </a:extLst>
            </p:cNvPr>
            <p:cNvSpPr/>
            <p:nvPr/>
          </p:nvSpPr>
          <p:spPr>
            <a:xfrm>
              <a:off x="8997430" y="2705798"/>
              <a:ext cx="1523499" cy="843841"/>
            </a:xfrm>
            <a:custGeom>
              <a:avLst/>
              <a:gdLst/>
              <a:ahLst/>
              <a:cxnLst/>
              <a:rect l="l" t="t" r="r" b="b"/>
              <a:pathLst>
                <a:path w="35029" h="19402" extrusionOk="0">
                  <a:moveTo>
                    <a:pt x="17515" y="1"/>
                  </a:moveTo>
                  <a:cubicBezTo>
                    <a:pt x="12669" y="1"/>
                    <a:pt x="8142" y="1109"/>
                    <a:pt x="4766" y="3131"/>
                  </a:cubicBezTo>
                  <a:cubicBezTo>
                    <a:pt x="1694" y="4970"/>
                    <a:pt x="1" y="7302"/>
                    <a:pt x="1" y="9699"/>
                  </a:cubicBezTo>
                  <a:cubicBezTo>
                    <a:pt x="1" y="9841"/>
                    <a:pt x="8" y="9982"/>
                    <a:pt x="19" y="10120"/>
                  </a:cubicBezTo>
                  <a:cubicBezTo>
                    <a:pt x="202" y="12372"/>
                    <a:pt x="1875" y="14537"/>
                    <a:pt x="4766" y="16270"/>
                  </a:cubicBezTo>
                  <a:cubicBezTo>
                    <a:pt x="8142" y="18292"/>
                    <a:pt x="12669" y="19401"/>
                    <a:pt x="17515" y="19401"/>
                  </a:cubicBezTo>
                  <a:cubicBezTo>
                    <a:pt x="22362" y="19401"/>
                    <a:pt x="26889" y="18291"/>
                    <a:pt x="30267" y="16270"/>
                  </a:cubicBezTo>
                  <a:cubicBezTo>
                    <a:pt x="33159" y="14537"/>
                    <a:pt x="34827" y="12372"/>
                    <a:pt x="35012" y="10120"/>
                  </a:cubicBezTo>
                  <a:cubicBezTo>
                    <a:pt x="35021" y="9982"/>
                    <a:pt x="35028" y="9841"/>
                    <a:pt x="35028" y="9699"/>
                  </a:cubicBezTo>
                  <a:cubicBezTo>
                    <a:pt x="35028" y="7302"/>
                    <a:pt x="33339" y="4970"/>
                    <a:pt x="30267" y="3131"/>
                  </a:cubicBezTo>
                  <a:cubicBezTo>
                    <a:pt x="26889" y="1109"/>
                    <a:pt x="22362" y="1"/>
                    <a:pt x="17515" y="1"/>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59;p34">
              <a:extLst>
                <a:ext uri="{FF2B5EF4-FFF2-40B4-BE49-F238E27FC236}">
                  <a16:creationId xmlns:a16="http://schemas.microsoft.com/office/drawing/2014/main" id="{6248D040-C74F-4EDD-9F57-7828CE65F784}"/>
                </a:ext>
              </a:extLst>
            </p:cNvPr>
            <p:cNvSpPr/>
            <p:nvPr/>
          </p:nvSpPr>
          <p:spPr>
            <a:xfrm>
              <a:off x="8998213" y="2742201"/>
              <a:ext cx="1521977" cy="807438"/>
            </a:xfrm>
            <a:custGeom>
              <a:avLst/>
              <a:gdLst/>
              <a:ahLst/>
              <a:cxnLst/>
              <a:rect l="l" t="t" r="r" b="b"/>
              <a:pathLst>
                <a:path w="34994" h="18565" extrusionOk="0">
                  <a:moveTo>
                    <a:pt x="17497" y="1"/>
                  </a:moveTo>
                  <a:cubicBezTo>
                    <a:pt x="12651" y="1"/>
                    <a:pt x="8124" y="1115"/>
                    <a:pt x="4748" y="3133"/>
                  </a:cubicBezTo>
                  <a:cubicBezTo>
                    <a:pt x="1857" y="4864"/>
                    <a:pt x="184" y="7031"/>
                    <a:pt x="1" y="9283"/>
                  </a:cubicBezTo>
                  <a:cubicBezTo>
                    <a:pt x="184" y="11535"/>
                    <a:pt x="1857" y="13702"/>
                    <a:pt x="4748" y="15433"/>
                  </a:cubicBezTo>
                  <a:cubicBezTo>
                    <a:pt x="8124" y="17455"/>
                    <a:pt x="12651" y="18564"/>
                    <a:pt x="17497" y="18564"/>
                  </a:cubicBezTo>
                  <a:cubicBezTo>
                    <a:pt x="22344" y="18564"/>
                    <a:pt x="26871" y="17455"/>
                    <a:pt x="30249" y="15433"/>
                  </a:cubicBezTo>
                  <a:cubicBezTo>
                    <a:pt x="33141" y="13702"/>
                    <a:pt x="34809" y="11535"/>
                    <a:pt x="34994" y="9283"/>
                  </a:cubicBezTo>
                  <a:cubicBezTo>
                    <a:pt x="34809" y="7031"/>
                    <a:pt x="33141" y="4864"/>
                    <a:pt x="30249" y="3133"/>
                  </a:cubicBezTo>
                  <a:cubicBezTo>
                    <a:pt x="26871" y="1115"/>
                    <a:pt x="22344" y="1"/>
                    <a:pt x="17497" y="1"/>
                  </a:cubicBezTo>
                  <a:close/>
                </a:path>
              </a:pathLst>
            </a:custGeom>
            <a:solidFill>
              <a:srgbClr val="FFC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60;p34">
              <a:extLst>
                <a:ext uri="{FF2B5EF4-FFF2-40B4-BE49-F238E27FC236}">
                  <a16:creationId xmlns:a16="http://schemas.microsoft.com/office/drawing/2014/main" id="{22E0736C-12A7-4CF9-81A7-8CBF11A31F2C}"/>
                </a:ext>
              </a:extLst>
            </p:cNvPr>
            <p:cNvSpPr/>
            <p:nvPr/>
          </p:nvSpPr>
          <p:spPr>
            <a:xfrm>
              <a:off x="9311359" y="2831317"/>
              <a:ext cx="935045" cy="592803"/>
            </a:xfrm>
            <a:custGeom>
              <a:avLst/>
              <a:gdLst/>
              <a:ahLst/>
              <a:cxnLst/>
              <a:rect l="l" t="t" r="r" b="b"/>
              <a:pathLst>
                <a:path w="21499" h="13630" extrusionOk="0">
                  <a:moveTo>
                    <a:pt x="4360" y="3389"/>
                  </a:moveTo>
                  <a:lnTo>
                    <a:pt x="8492" y="5935"/>
                  </a:lnTo>
                  <a:cubicBezTo>
                    <a:pt x="8063" y="6043"/>
                    <a:pt x="7642" y="6135"/>
                    <a:pt x="7231" y="6210"/>
                  </a:cubicBezTo>
                  <a:cubicBezTo>
                    <a:pt x="6821" y="6283"/>
                    <a:pt x="6426" y="6325"/>
                    <a:pt x="6050" y="6337"/>
                  </a:cubicBezTo>
                  <a:cubicBezTo>
                    <a:pt x="6007" y="6338"/>
                    <a:pt x="5965" y="6338"/>
                    <a:pt x="5923" y="6338"/>
                  </a:cubicBezTo>
                  <a:cubicBezTo>
                    <a:pt x="5591" y="6338"/>
                    <a:pt x="5267" y="6304"/>
                    <a:pt x="4951" y="6234"/>
                  </a:cubicBezTo>
                  <a:cubicBezTo>
                    <a:pt x="4596" y="6155"/>
                    <a:pt x="4259" y="6018"/>
                    <a:pt x="3942" y="5822"/>
                  </a:cubicBezTo>
                  <a:lnTo>
                    <a:pt x="3941" y="5821"/>
                  </a:lnTo>
                  <a:cubicBezTo>
                    <a:pt x="3350" y="5457"/>
                    <a:pt x="3122" y="5064"/>
                    <a:pt x="3256" y="4643"/>
                  </a:cubicBezTo>
                  <a:cubicBezTo>
                    <a:pt x="3390" y="4220"/>
                    <a:pt x="3757" y="3802"/>
                    <a:pt x="4360" y="3389"/>
                  </a:cubicBezTo>
                  <a:close/>
                  <a:moveTo>
                    <a:pt x="14941" y="6884"/>
                  </a:moveTo>
                  <a:cubicBezTo>
                    <a:pt x="14965" y="6884"/>
                    <a:pt x="14989" y="6884"/>
                    <a:pt x="15014" y="6885"/>
                  </a:cubicBezTo>
                  <a:cubicBezTo>
                    <a:pt x="15797" y="6890"/>
                    <a:pt x="16544" y="7113"/>
                    <a:pt x="17256" y="7551"/>
                  </a:cubicBezTo>
                  <a:lnTo>
                    <a:pt x="17256" y="7550"/>
                  </a:lnTo>
                  <a:cubicBezTo>
                    <a:pt x="17907" y="7951"/>
                    <a:pt x="18224" y="8367"/>
                    <a:pt x="18207" y="8795"/>
                  </a:cubicBezTo>
                  <a:cubicBezTo>
                    <a:pt x="18190" y="9225"/>
                    <a:pt x="17912" y="9656"/>
                    <a:pt x="17371" y="10089"/>
                  </a:cubicBezTo>
                  <a:lnTo>
                    <a:pt x="12581" y="7137"/>
                  </a:lnTo>
                  <a:cubicBezTo>
                    <a:pt x="13394" y="6969"/>
                    <a:pt x="14181" y="6884"/>
                    <a:pt x="14941" y="6884"/>
                  </a:cubicBezTo>
                  <a:close/>
                  <a:moveTo>
                    <a:pt x="8105" y="0"/>
                  </a:moveTo>
                  <a:cubicBezTo>
                    <a:pt x="8073" y="0"/>
                    <a:pt x="8041" y="1"/>
                    <a:pt x="8008" y="2"/>
                  </a:cubicBezTo>
                  <a:cubicBezTo>
                    <a:pt x="7545" y="16"/>
                    <a:pt x="7050" y="89"/>
                    <a:pt x="6526" y="223"/>
                  </a:cubicBezTo>
                  <a:cubicBezTo>
                    <a:pt x="6001" y="358"/>
                    <a:pt x="5471" y="531"/>
                    <a:pt x="4934" y="741"/>
                  </a:cubicBezTo>
                  <a:cubicBezTo>
                    <a:pt x="4397" y="953"/>
                    <a:pt x="3926" y="1168"/>
                    <a:pt x="3522" y="1387"/>
                  </a:cubicBezTo>
                  <a:lnTo>
                    <a:pt x="2904" y="1005"/>
                  </a:lnTo>
                  <a:cubicBezTo>
                    <a:pt x="2788" y="934"/>
                    <a:pt x="2631" y="899"/>
                    <a:pt x="2432" y="899"/>
                  </a:cubicBezTo>
                  <a:cubicBezTo>
                    <a:pt x="2392" y="899"/>
                    <a:pt x="2351" y="901"/>
                    <a:pt x="2308" y="903"/>
                  </a:cubicBezTo>
                  <a:cubicBezTo>
                    <a:pt x="2045" y="920"/>
                    <a:pt x="1827" y="977"/>
                    <a:pt x="1650" y="1072"/>
                  </a:cubicBezTo>
                  <a:cubicBezTo>
                    <a:pt x="1440" y="1187"/>
                    <a:pt x="1323" y="1311"/>
                    <a:pt x="1300" y="1446"/>
                  </a:cubicBezTo>
                  <a:cubicBezTo>
                    <a:pt x="1276" y="1581"/>
                    <a:pt x="1333" y="1691"/>
                    <a:pt x="1469" y="1776"/>
                  </a:cubicBezTo>
                  <a:lnTo>
                    <a:pt x="2127" y="2180"/>
                  </a:lnTo>
                  <a:cubicBezTo>
                    <a:pt x="1606" y="2532"/>
                    <a:pt x="1158" y="2911"/>
                    <a:pt x="783" y="3314"/>
                  </a:cubicBezTo>
                  <a:cubicBezTo>
                    <a:pt x="408" y="3719"/>
                    <a:pt x="176" y="4141"/>
                    <a:pt x="88" y="4582"/>
                  </a:cubicBezTo>
                  <a:cubicBezTo>
                    <a:pt x="1" y="5025"/>
                    <a:pt x="77" y="5473"/>
                    <a:pt x="318" y="5929"/>
                  </a:cubicBezTo>
                  <a:cubicBezTo>
                    <a:pt x="559" y="6387"/>
                    <a:pt x="1035" y="6834"/>
                    <a:pt x="1745" y="7272"/>
                  </a:cubicBezTo>
                  <a:cubicBezTo>
                    <a:pt x="2472" y="7720"/>
                    <a:pt x="3214" y="8019"/>
                    <a:pt x="3973" y="8168"/>
                  </a:cubicBezTo>
                  <a:cubicBezTo>
                    <a:pt x="4602" y="8293"/>
                    <a:pt x="5234" y="8355"/>
                    <a:pt x="5870" y="8355"/>
                  </a:cubicBezTo>
                  <a:cubicBezTo>
                    <a:pt x="6001" y="8355"/>
                    <a:pt x="6133" y="8353"/>
                    <a:pt x="6265" y="8347"/>
                  </a:cubicBezTo>
                  <a:cubicBezTo>
                    <a:pt x="7033" y="8316"/>
                    <a:pt x="7798" y="8218"/>
                    <a:pt x="8559" y="8051"/>
                  </a:cubicBezTo>
                  <a:cubicBezTo>
                    <a:pt x="9322" y="7885"/>
                    <a:pt x="10067" y="7709"/>
                    <a:pt x="10798" y="7524"/>
                  </a:cubicBezTo>
                  <a:lnTo>
                    <a:pt x="16131" y="10812"/>
                  </a:lnTo>
                  <a:cubicBezTo>
                    <a:pt x="15472" y="11116"/>
                    <a:pt x="14842" y="11320"/>
                    <a:pt x="14242" y="11426"/>
                  </a:cubicBezTo>
                  <a:cubicBezTo>
                    <a:pt x="13640" y="11533"/>
                    <a:pt x="13089" y="11599"/>
                    <a:pt x="12586" y="11626"/>
                  </a:cubicBezTo>
                  <a:cubicBezTo>
                    <a:pt x="12083" y="11653"/>
                    <a:pt x="11648" y="11670"/>
                    <a:pt x="11280" y="11675"/>
                  </a:cubicBezTo>
                  <a:cubicBezTo>
                    <a:pt x="10911" y="11682"/>
                    <a:pt x="10631" y="11737"/>
                    <a:pt x="10436" y="11843"/>
                  </a:cubicBezTo>
                  <a:cubicBezTo>
                    <a:pt x="10291" y="11922"/>
                    <a:pt x="10191" y="12023"/>
                    <a:pt x="10137" y="12149"/>
                  </a:cubicBezTo>
                  <a:cubicBezTo>
                    <a:pt x="10084" y="12275"/>
                    <a:pt x="10068" y="12407"/>
                    <a:pt x="10092" y="12542"/>
                  </a:cubicBezTo>
                  <a:cubicBezTo>
                    <a:pt x="10116" y="12678"/>
                    <a:pt x="10177" y="12808"/>
                    <a:pt x="10271" y="12933"/>
                  </a:cubicBezTo>
                  <a:cubicBezTo>
                    <a:pt x="10367" y="13057"/>
                    <a:pt x="10483" y="13162"/>
                    <a:pt x="10619" y="13245"/>
                  </a:cubicBezTo>
                  <a:cubicBezTo>
                    <a:pt x="10893" y="13414"/>
                    <a:pt x="11305" y="13528"/>
                    <a:pt x="11859" y="13589"/>
                  </a:cubicBezTo>
                  <a:cubicBezTo>
                    <a:pt x="12105" y="13616"/>
                    <a:pt x="12366" y="13629"/>
                    <a:pt x="12642" y="13629"/>
                  </a:cubicBezTo>
                  <a:cubicBezTo>
                    <a:pt x="12989" y="13629"/>
                    <a:pt x="13359" y="13608"/>
                    <a:pt x="13754" y="13565"/>
                  </a:cubicBezTo>
                  <a:cubicBezTo>
                    <a:pt x="14463" y="13489"/>
                    <a:pt x="15213" y="13338"/>
                    <a:pt x="16000" y="13114"/>
                  </a:cubicBezTo>
                  <a:cubicBezTo>
                    <a:pt x="16789" y="12890"/>
                    <a:pt x="17563" y="12571"/>
                    <a:pt x="18322" y="12161"/>
                  </a:cubicBezTo>
                  <a:lnTo>
                    <a:pt x="19032" y="12598"/>
                  </a:lnTo>
                  <a:cubicBezTo>
                    <a:pt x="19162" y="12680"/>
                    <a:pt x="19338" y="12720"/>
                    <a:pt x="19559" y="12720"/>
                  </a:cubicBezTo>
                  <a:cubicBezTo>
                    <a:pt x="19570" y="12720"/>
                    <a:pt x="19582" y="12720"/>
                    <a:pt x="19593" y="12719"/>
                  </a:cubicBezTo>
                  <a:cubicBezTo>
                    <a:pt x="19828" y="12717"/>
                    <a:pt x="20051" y="12657"/>
                    <a:pt x="20261" y="12543"/>
                  </a:cubicBezTo>
                  <a:cubicBezTo>
                    <a:pt x="20439" y="12447"/>
                    <a:pt x="20551" y="12325"/>
                    <a:pt x="20599" y="12177"/>
                  </a:cubicBezTo>
                  <a:cubicBezTo>
                    <a:pt x="20647" y="12029"/>
                    <a:pt x="20602" y="11912"/>
                    <a:pt x="20467" y="11829"/>
                  </a:cubicBezTo>
                  <a:lnTo>
                    <a:pt x="19695" y="11353"/>
                  </a:lnTo>
                  <a:cubicBezTo>
                    <a:pt x="20836" y="10542"/>
                    <a:pt x="21426" y="9677"/>
                    <a:pt x="21463" y="8756"/>
                  </a:cubicBezTo>
                  <a:cubicBezTo>
                    <a:pt x="21498" y="7834"/>
                    <a:pt x="20820" y="6945"/>
                    <a:pt x="19428" y="6087"/>
                  </a:cubicBezTo>
                  <a:cubicBezTo>
                    <a:pt x="18658" y="5611"/>
                    <a:pt x="17877" y="5280"/>
                    <a:pt x="17089" y="5094"/>
                  </a:cubicBezTo>
                  <a:cubicBezTo>
                    <a:pt x="16312" y="4909"/>
                    <a:pt x="15539" y="4818"/>
                    <a:pt x="14767" y="4818"/>
                  </a:cubicBezTo>
                  <a:cubicBezTo>
                    <a:pt x="14756" y="4818"/>
                    <a:pt x="14744" y="4818"/>
                    <a:pt x="14732" y="4818"/>
                  </a:cubicBezTo>
                  <a:cubicBezTo>
                    <a:pt x="13949" y="4822"/>
                    <a:pt x="13178" y="4894"/>
                    <a:pt x="12419" y="5032"/>
                  </a:cubicBezTo>
                  <a:cubicBezTo>
                    <a:pt x="11659" y="5171"/>
                    <a:pt x="10922" y="5329"/>
                    <a:pt x="10208" y="5507"/>
                  </a:cubicBezTo>
                  <a:lnTo>
                    <a:pt x="5599" y="2666"/>
                  </a:lnTo>
                  <a:cubicBezTo>
                    <a:pt x="6050" y="2458"/>
                    <a:pt x="6474" y="2298"/>
                    <a:pt x="6871" y="2188"/>
                  </a:cubicBezTo>
                  <a:cubicBezTo>
                    <a:pt x="7269" y="2079"/>
                    <a:pt x="7627" y="1995"/>
                    <a:pt x="7942" y="1938"/>
                  </a:cubicBezTo>
                  <a:cubicBezTo>
                    <a:pt x="8259" y="1880"/>
                    <a:pt x="8535" y="1832"/>
                    <a:pt x="8773" y="1791"/>
                  </a:cubicBezTo>
                  <a:cubicBezTo>
                    <a:pt x="9010" y="1750"/>
                    <a:pt x="9202" y="1690"/>
                    <a:pt x="9347" y="1611"/>
                  </a:cubicBezTo>
                  <a:cubicBezTo>
                    <a:pt x="9524" y="1515"/>
                    <a:pt x="9636" y="1402"/>
                    <a:pt x="9682" y="1271"/>
                  </a:cubicBezTo>
                  <a:cubicBezTo>
                    <a:pt x="9729" y="1142"/>
                    <a:pt x="9727" y="1011"/>
                    <a:pt x="9679" y="878"/>
                  </a:cubicBezTo>
                  <a:cubicBezTo>
                    <a:pt x="9632" y="746"/>
                    <a:pt x="9553" y="622"/>
                    <a:pt x="9441" y="506"/>
                  </a:cubicBezTo>
                  <a:cubicBezTo>
                    <a:pt x="9329" y="391"/>
                    <a:pt x="9220" y="300"/>
                    <a:pt x="9114" y="234"/>
                  </a:cubicBezTo>
                  <a:cubicBezTo>
                    <a:pt x="8860" y="78"/>
                    <a:pt x="8523" y="0"/>
                    <a:pt x="8105" y="0"/>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61;p34">
              <a:extLst>
                <a:ext uri="{FF2B5EF4-FFF2-40B4-BE49-F238E27FC236}">
                  <a16:creationId xmlns:a16="http://schemas.microsoft.com/office/drawing/2014/main" id="{ACB6AA3D-0259-419A-98A5-B0B34DEF9768}"/>
                </a:ext>
              </a:extLst>
            </p:cNvPr>
            <p:cNvSpPr/>
            <p:nvPr/>
          </p:nvSpPr>
          <p:spPr>
            <a:xfrm>
              <a:off x="8975510" y="2988803"/>
              <a:ext cx="1681507" cy="601893"/>
            </a:xfrm>
            <a:custGeom>
              <a:avLst/>
              <a:gdLst/>
              <a:ahLst/>
              <a:cxnLst/>
              <a:rect l="l" t="t" r="r" b="b"/>
              <a:pathLst>
                <a:path w="38662" h="13839" extrusionOk="0">
                  <a:moveTo>
                    <a:pt x="50" y="0"/>
                  </a:moveTo>
                  <a:lnTo>
                    <a:pt x="50" y="2586"/>
                  </a:lnTo>
                  <a:cubicBezTo>
                    <a:pt x="0" y="5474"/>
                    <a:pt x="1878" y="8374"/>
                    <a:pt x="5697" y="10578"/>
                  </a:cubicBezTo>
                  <a:cubicBezTo>
                    <a:pt x="9462" y="12752"/>
                    <a:pt x="14396" y="13839"/>
                    <a:pt x="19331" y="13839"/>
                  </a:cubicBezTo>
                  <a:cubicBezTo>
                    <a:pt x="24265" y="13839"/>
                    <a:pt x="29200" y="12752"/>
                    <a:pt x="32965" y="10578"/>
                  </a:cubicBezTo>
                  <a:cubicBezTo>
                    <a:pt x="36784" y="8374"/>
                    <a:pt x="38662" y="5474"/>
                    <a:pt x="38607" y="2586"/>
                  </a:cubicBezTo>
                  <a:cubicBezTo>
                    <a:pt x="38613" y="2586"/>
                    <a:pt x="38613" y="0"/>
                    <a:pt x="3861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62;p34">
              <a:extLst>
                <a:ext uri="{FF2B5EF4-FFF2-40B4-BE49-F238E27FC236}">
                  <a16:creationId xmlns:a16="http://schemas.microsoft.com/office/drawing/2014/main" id="{184CCF00-0BF9-406F-A669-BEE71B09EF0C}"/>
                </a:ext>
              </a:extLst>
            </p:cNvPr>
            <p:cNvSpPr/>
            <p:nvPr/>
          </p:nvSpPr>
          <p:spPr>
            <a:xfrm>
              <a:off x="8977641" y="2504601"/>
              <a:ext cx="1677245" cy="968404"/>
            </a:xfrm>
            <a:custGeom>
              <a:avLst/>
              <a:gdLst/>
              <a:ahLst/>
              <a:cxnLst/>
              <a:rect l="l" t="t" r="r" b="b"/>
              <a:pathLst>
                <a:path w="38564" h="22266" extrusionOk="0">
                  <a:moveTo>
                    <a:pt x="19281" y="1"/>
                  </a:moveTo>
                  <a:cubicBezTo>
                    <a:pt x="14168" y="1"/>
                    <a:pt x="9263" y="1175"/>
                    <a:pt x="5648" y="3261"/>
                  </a:cubicBezTo>
                  <a:cubicBezTo>
                    <a:pt x="2032" y="5349"/>
                    <a:pt x="1" y="8182"/>
                    <a:pt x="1" y="11133"/>
                  </a:cubicBezTo>
                  <a:cubicBezTo>
                    <a:pt x="1" y="14085"/>
                    <a:pt x="2032" y="16917"/>
                    <a:pt x="5648" y="19005"/>
                  </a:cubicBezTo>
                  <a:cubicBezTo>
                    <a:pt x="9263" y="21092"/>
                    <a:pt x="14168" y="22266"/>
                    <a:pt x="19281" y="22266"/>
                  </a:cubicBezTo>
                  <a:cubicBezTo>
                    <a:pt x="24396" y="22266"/>
                    <a:pt x="29299" y="21092"/>
                    <a:pt x="32916" y="19005"/>
                  </a:cubicBezTo>
                  <a:cubicBezTo>
                    <a:pt x="36532" y="16917"/>
                    <a:pt x="38564" y="14085"/>
                    <a:pt x="38564" y="11133"/>
                  </a:cubicBezTo>
                  <a:cubicBezTo>
                    <a:pt x="38564" y="8182"/>
                    <a:pt x="36532" y="5349"/>
                    <a:pt x="32916" y="3261"/>
                  </a:cubicBezTo>
                  <a:cubicBezTo>
                    <a:pt x="29299" y="1175"/>
                    <a:pt x="24396" y="1"/>
                    <a:pt x="192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63;p34">
              <a:extLst>
                <a:ext uri="{FF2B5EF4-FFF2-40B4-BE49-F238E27FC236}">
                  <a16:creationId xmlns:a16="http://schemas.microsoft.com/office/drawing/2014/main" id="{A4615DBA-2CB9-4E3B-99F9-2AF4C95658F9}"/>
                </a:ext>
              </a:extLst>
            </p:cNvPr>
            <p:cNvSpPr/>
            <p:nvPr/>
          </p:nvSpPr>
          <p:spPr>
            <a:xfrm>
              <a:off x="9054492" y="2566926"/>
              <a:ext cx="1523499" cy="843841"/>
            </a:xfrm>
            <a:custGeom>
              <a:avLst/>
              <a:gdLst/>
              <a:ahLst/>
              <a:cxnLst/>
              <a:rect l="l" t="t" r="r" b="b"/>
              <a:pathLst>
                <a:path w="35029" h="19402" extrusionOk="0">
                  <a:moveTo>
                    <a:pt x="17514" y="1"/>
                  </a:moveTo>
                  <a:cubicBezTo>
                    <a:pt x="12669" y="1"/>
                    <a:pt x="8140" y="1110"/>
                    <a:pt x="4766" y="3132"/>
                  </a:cubicBezTo>
                  <a:cubicBezTo>
                    <a:pt x="1694" y="4970"/>
                    <a:pt x="0" y="7302"/>
                    <a:pt x="0" y="9699"/>
                  </a:cubicBezTo>
                  <a:cubicBezTo>
                    <a:pt x="0" y="9840"/>
                    <a:pt x="7" y="9982"/>
                    <a:pt x="19" y="10120"/>
                  </a:cubicBezTo>
                  <a:cubicBezTo>
                    <a:pt x="202" y="12372"/>
                    <a:pt x="1874" y="14537"/>
                    <a:pt x="4766" y="16269"/>
                  </a:cubicBezTo>
                  <a:cubicBezTo>
                    <a:pt x="8140" y="18291"/>
                    <a:pt x="12669" y="19401"/>
                    <a:pt x="17514" y="19401"/>
                  </a:cubicBezTo>
                  <a:cubicBezTo>
                    <a:pt x="22360" y="19401"/>
                    <a:pt x="26888" y="18291"/>
                    <a:pt x="30267" y="16269"/>
                  </a:cubicBezTo>
                  <a:cubicBezTo>
                    <a:pt x="33159" y="14537"/>
                    <a:pt x="34827" y="12372"/>
                    <a:pt x="35010" y="10120"/>
                  </a:cubicBezTo>
                  <a:cubicBezTo>
                    <a:pt x="35021" y="9982"/>
                    <a:pt x="35028" y="9840"/>
                    <a:pt x="35028" y="9699"/>
                  </a:cubicBezTo>
                  <a:cubicBezTo>
                    <a:pt x="35028" y="7302"/>
                    <a:pt x="33339" y="4970"/>
                    <a:pt x="30267" y="3132"/>
                  </a:cubicBezTo>
                  <a:cubicBezTo>
                    <a:pt x="26888" y="1110"/>
                    <a:pt x="22360" y="1"/>
                    <a:pt x="17514" y="1"/>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64;p34">
              <a:extLst>
                <a:ext uri="{FF2B5EF4-FFF2-40B4-BE49-F238E27FC236}">
                  <a16:creationId xmlns:a16="http://schemas.microsoft.com/office/drawing/2014/main" id="{6F7EBC84-3304-4289-86C0-972790A46AAC}"/>
                </a:ext>
              </a:extLst>
            </p:cNvPr>
            <p:cNvSpPr/>
            <p:nvPr/>
          </p:nvSpPr>
          <p:spPr>
            <a:xfrm>
              <a:off x="9055275" y="2603329"/>
              <a:ext cx="1521890" cy="807438"/>
            </a:xfrm>
            <a:custGeom>
              <a:avLst/>
              <a:gdLst/>
              <a:ahLst/>
              <a:cxnLst/>
              <a:rect l="l" t="t" r="r" b="b"/>
              <a:pathLst>
                <a:path w="34992" h="18565" extrusionOk="0">
                  <a:moveTo>
                    <a:pt x="17496" y="1"/>
                  </a:moveTo>
                  <a:cubicBezTo>
                    <a:pt x="12651" y="1"/>
                    <a:pt x="8122" y="1114"/>
                    <a:pt x="4748" y="3133"/>
                  </a:cubicBezTo>
                  <a:cubicBezTo>
                    <a:pt x="1856" y="4865"/>
                    <a:pt x="184" y="7030"/>
                    <a:pt x="1" y="9283"/>
                  </a:cubicBezTo>
                  <a:cubicBezTo>
                    <a:pt x="184" y="11535"/>
                    <a:pt x="1856" y="13700"/>
                    <a:pt x="4748" y="15432"/>
                  </a:cubicBezTo>
                  <a:cubicBezTo>
                    <a:pt x="8122" y="17454"/>
                    <a:pt x="12651" y="18564"/>
                    <a:pt x="17496" y="18564"/>
                  </a:cubicBezTo>
                  <a:cubicBezTo>
                    <a:pt x="22342" y="18564"/>
                    <a:pt x="26870" y="17454"/>
                    <a:pt x="30249" y="15432"/>
                  </a:cubicBezTo>
                  <a:cubicBezTo>
                    <a:pt x="33141" y="13700"/>
                    <a:pt x="34809" y="11535"/>
                    <a:pt x="34992" y="9283"/>
                  </a:cubicBezTo>
                  <a:cubicBezTo>
                    <a:pt x="34809" y="7030"/>
                    <a:pt x="33141" y="4865"/>
                    <a:pt x="30249" y="3133"/>
                  </a:cubicBezTo>
                  <a:cubicBezTo>
                    <a:pt x="26870" y="1114"/>
                    <a:pt x="22342" y="1"/>
                    <a:pt x="1749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65;p34">
              <a:extLst>
                <a:ext uri="{FF2B5EF4-FFF2-40B4-BE49-F238E27FC236}">
                  <a16:creationId xmlns:a16="http://schemas.microsoft.com/office/drawing/2014/main" id="{1000595E-5CB2-4264-9FCF-A64B09328C59}"/>
                </a:ext>
              </a:extLst>
            </p:cNvPr>
            <p:cNvSpPr/>
            <p:nvPr/>
          </p:nvSpPr>
          <p:spPr>
            <a:xfrm>
              <a:off x="9368421" y="2692445"/>
              <a:ext cx="935002" cy="592803"/>
            </a:xfrm>
            <a:custGeom>
              <a:avLst/>
              <a:gdLst/>
              <a:ahLst/>
              <a:cxnLst/>
              <a:rect l="l" t="t" r="r" b="b"/>
              <a:pathLst>
                <a:path w="21498" h="13630" extrusionOk="0">
                  <a:moveTo>
                    <a:pt x="4360" y="3389"/>
                  </a:moveTo>
                  <a:lnTo>
                    <a:pt x="8491" y="5935"/>
                  </a:lnTo>
                  <a:cubicBezTo>
                    <a:pt x="8062" y="6044"/>
                    <a:pt x="7642" y="6135"/>
                    <a:pt x="7230" y="6209"/>
                  </a:cubicBezTo>
                  <a:cubicBezTo>
                    <a:pt x="6819" y="6283"/>
                    <a:pt x="6426" y="6325"/>
                    <a:pt x="6050" y="6335"/>
                  </a:cubicBezTo>
                  <a:cubicBezTo>
                    <a:pt x="6002" y="6337"/>
                    <a:pt x="5955" y="6337"/>
                    <a:pt x="5909" y="6337"/>
                  </a:cubicBezTo>
                  <a:cubicBezTo>
                    <a:pt x="5581" y="6337"/>
                    <a:pt x="5263" y="6303"/>
                    <a:pt x="4951" y="6234"/>
                  </a:cubicBezTo>
                  <a:cubicBezTo>
                    <a:pt x="4596" y="6155"/>
                    <a:pt x="4259" y="6017"/>
                    <a:pt x="3940" y="5821"/>
                  </a:cubicBezTo>
                  <a:cubicBezTo>
                    <a:pt x="3350" y="5458"/>
                    <a:pt x="3122" y="5064"/>
                    <a:pt x="3256" y="4643"/>
                  </a:cubicBezTo>
                  <a:cubicBezTo>
                    <a:pt x="3389" y="4220"/>
                    <a:pt x="3757" y="3802"/>
                    <a:pt x="4360" y="3389"/>
                  </a:cubicBezTo>
                  <a:close/>
                  <a:moveTo>
                    <a:pt x="14939" y="6885"/>
                  </a:moveTo>
                  <a:cubicBezTo>
                    <a:pt x="14964" y="6885"/>
                    <a:pt x="14989" y="6885"/>
                    <a:pt x="15014" y="6885"/>
                  </a:cubicBezTo>
                  <a:cubicBezTo>
                    <a:pt x="15797" y="6890"/>
                    <a:pt x="16544" y="7112"/>
                    <a:pt x="17255" y="7550"/>
                  </a:cubicBezTo>
                  <a:cubicBezTo>
                    <a:pt x="17905" y="7951"/>
                    <a:pt x="18222" y="8367"/>
                    <a:pt x="18207" y="8795"/>
                  </a:cubicBezTo>
                  <a:cubicBezTo>
                    <a:pt x="18190" y="9224"/>
                    <a:pt x="17911" y="9655"/>
                    <a:pt x="17370" y="10088"/>
                  </a:cubicBezTo>
                  <a:lnTo>
                    <a:pt x="12580" y="7137"/>
                  </a:lnTo>
                  <a:cubicBezTo>
                    <a:pt x="13393" y="6968"/>
                    <a:pt x="14180" y="6885"/>
                    <a:pt x="14939" y="6885"/>
                  </a:cubicBezTo>
                  <a:close/>
                  <a:moveTo>
                    <a:pt x="8113" y="0"/>
                  </a:moveTo>
                  <a:cubicBezTo>
                    <a:pt x="8079" y="0"/>
                    <a:pt x="8044" y="1"/>
                    <a:pt x="8008" y="2"/>
                  </a:cubicBezTo>
                  <a:cubicBezTo>
                    <a:pt x="7545" y="15"/>
                    <a:pt x="7050" y="89"/>
                    <a:pt x="6526" y="223"/>
                  </a:cubicBezTo>
                  <a:cubicBezTo>
                    <a:pt x="6000" y="358"/>
                    <a:pt x="5471" y="530"/>
                    <a:pt x="4932" y="742"/>
                  </a:cubicBezTo>
                  <a:cubicBezTo>
                    <a:pt x="4397" y="953"/>
                    <a:pt x="3926" y="1169"/>
                    <a:pt x="3522" y="1387"/>
                  </a:cubicBezTo>
                  <a:lnTo>
                    <a:pt x="2903" y="1005"/>
                  </a:lnTo>
                  <a:cubicBezTo>
                    <a:pt x="2788" y="935"/>
                    <a:pt x="2631" y="899"/>
                    <a:pt x="2431" y="899"/>
                  </a:cubicBezTo>
                  <a:cubicBezTo>
                    <a:pt x="2391" y="899"/>
                    <a:pt x="2349" y="901"/>
                    <a:pt x="2306" y="904"/>
                  </a:cubicBezTo>
                  <a:cubicBezTo>
                    <a:pt x="2045" y="921"/>
                    <a:pt x="1827" y="977"/>
                    <a:pt x="1649" y="1073"/>
                  </a:cubicBezTo>
                  <a:cubicBezTo>
                    <a:pt x="1439" y="1187"/>
                    <a:pt x="1322" y="1311"/>
                    <a:pt x="1300" y="1446"/>
                  </a:cubicBezTo>
                  <a:cubicBezTo>
                    <a:pt x="1276" y="1581"/>
                    <a:pt x="1332" y="1691"/>
                    <a:pt x="1469" y="1774"/>
                  </a:cubicBezTo>
                  <a:lnTo>
                    <a:pt x="2127" y="2180"/>
                  </a:lnTo>
                  <a:cubicBezTo>
                    <a:pt x="1606" y="2532"/>
                    <a:pt x="1158" y="2910"/>
                    <a:pt x="783" y="3314"/>
                  </a:cubicBezTo>
                  <a:cubicBezTo>
                    <a:pt x="407" y="3719"/>
                    <a:pt x="175" y="4142"/>
                    <a:pt x="88" y="4583"/>
                  </a:cubicBezTo>
                  <a:cubicBezTo>
                    <a:pt x="1" y="5025"/>
                    <a:pt x="77" y="5473"/>
                    <a:pt x="318" y="5930"/>
                  </a:cubicBezTo>
                  <a:cubicBezTo>
                    <a:pt x="557" y="6386"/>
                    <a:pt x="1034" y="6834"/>
                    <a:pt x="1745" y="7272"/>
                  </a:cubicBezTo>
                  <a:cubicBezTo>
                    <a:pt x="2471" y="7720"/>
                    <a:pt x="3213" y="8019"/>
                    <a:pt x="3973" y="8168"/>
                  </a:cubicBezTo>
                  <a:cubicBezTo>
                    <a:pt x="4601" y="8293"/>
                    <a:pt x="5233" y="8355"/>
                    <a:pt x="5869" y="8355"/>
                  </a:cubicBezTo>
                  <a:cubicBezTo>
                    <a:pt x="6000" y="8355"/>
                    <a:pt x="6132" y="8353"/>
                    <a:pt x="6264" y="8347"/>
                  </a:cubicBezTo>
                  <a:cubicBezTo>
                    <a:pt x="7033" y="8316"/>
                    <a:pt x="7798" y="8218"/>
                    <a:pt x="8559" y="8051"/>
                  </a:cubicBezTo>
                  <a:cubicBezTo>
                    <a:pt x="9320" y="7885"/>
                    <a:pt x="10067" y="7709"/>
                    <a:pt x="10797" y="7525"/>
                  </a:cubicBezTo>
                  <a:lnTo>
                    <a:pt x="16131" y="10812"/>
                  </a:lnTo>
                  <a:cubicBezTo>
                    <a:pt x="15472" y="11115"/>
                    <a:pt x="14842" y="11320"/>
                    <a:pt x="14242" y="11426"/>
                  </a:cubicBezTo>
                  <a:cubicBezTo>
                    <a:pt x="13640" y="11533"/>
                    <a:pt x="13088" y="11599"/>
                    <a:pt x="12586" y="11626"/>
                  </a:cubicBezTo>
                  <a:cubicBezTo>
                    <a:pt x="12083" y="11653"/>
                    <a:pt x="11648" y="11670"/>
                    <a:pt x="11278" y="11675"/>
                  </a:cubicBezTo>
                  <a:cubicBezTo>
                    <a:pt x="10911" y="11682"/>
                    <a:pt x="10630" y="11737"/>
                    <a:pt x="10436" y="11843"/>
                  </a:cubicBezTo>
                  <a:cubicBezTo>
                    <a:pt x="10291" y="11922"/>
                    <a:pt x="10191" y="12023"/>
                    <a:pt x="10137" y="12149"/>
                  </a:cubicBezTo>
                  <a:cubicBezTo>
                    <a:pt x="10084" y="12276"/>
                    <a:pt x="10068" y="12407"/>
                    <a:pt x="10092" y="12542"/>
                  </a:cubicBezTo>
                  <a:cubicBezTo>
                    <a:pt x="10116" y="12679"/>
                    <a:pt x="10175" y="12808"/>
                    <a:pt x="10271" y="12932"/>
                  </a:cubicBezTo>
                  <a:cubicBezTo>
                    <a:pt x="10365" y="13058"/>
                    <a:pt x="10482" y="13161"/>
                    <a:pt x="10618" y="13245"/>
                  </a:cubicBezTo>
                  <a:cubicBezTo>
                    <a:pt x="10892" y="13414"/>
                    <a:pt x="11305" y="13528"/>
                    <a:pt x="11859" y="13589"/>
                  </a:cubicBezTo>
                  <a:cubicBezTo>
                    <a:pt x="12104" y="13616"/>
                    <a:pt x="12365" y="13629"/>
                    <a:pt x="12641" y="13629"/>
                  </a:cubicBezTo>
                  <a:cubicBezTo>
                    <a:pt x="12987" y="13629"/>
                    <a:pt x="13358" y="13608"/>
                    <a:pt x="13753" y="13565"/>
                  </a:cubicBezTo>
                  <a:cubicBezTo>
                    <a:pt x="14463" y="13489"/>
                    <a:pt x="15211" y="13338"/>
                    <a:pt x="16000" y="13114"/>
                  </a:cubicBezTo>
                  <a:cubicBezTo>
                    <a:pt x="16788" y="12889"/>
                    <a:pt x="17563" y="12572"/>
                    <a:pt x="18321" y="12162"/>
                  </a:cubicBezTo>
                  <a:lnTo>
                    <a:pt x="18322" y="12162"/>
                  </a:lnTo>
                  <a:lnTo>
                    <a:pt x="19032" y="12598"/>
                  </a:lnTo>
                  <a:cubicBezTo>
                    <a:pt x="19162" y="12679"/>
                    <a:pt x="19339" y="12720"/>
                    <a:pt x="19559" y="12720"/>
                  </a:cubicBezTo>
                  <a:cubicBezTo>
                    <a:pt x="19570" y="12720"/>
                    <a:pt x="19581" y="12720"/>
                    <a:pt x="19592" y="12720"/>
                  </a:cubicBezTo>
                  <a:cubicBezTo>
                    <a:pt x="19828" y="12715"/>
                    <a:pt x="20051" y="12658"/>
                    <a:pt x="20261" y="12543"/>
                  </a:cubicBezTo>
                  <a:cubicBezTo>
                    <a:pt x="20438" y="12448"/>
                    <a:pt x="20551" y="12325"/>
                    <a:pt x="20599" y="12177"/>
                  </a:cubicBezTo>
                  <a:cubicBezTo>
                    <a:pt x="20647" y="12029"/>
                    <a:pt x="20602" y="11912"/>
                    <a:pt x="20467" y="11829"/>
                  </a:cubicBezTo>
                  <a:lnTo>
                    <a:pt x="19694" y="11353"/>
                  </a:lnTo>
                  <a:cubicBezTo>
                    <a:pt x="20836" y="10543"/>
                    <a:pt x="21425" y="9677"/>
                    <a:pt x="21461" y="8756"/>
                  </a:cubicBezTo>
                  <a:cubicBezTo>
                    <a:pt x="21498" y="7835"/>
                    <a:pt x="20820" y="6944"/>
                    <a:pt x="19428" y="6087"/>
                  </a:cubicBezTo>
                  <a:cubicBezTo>
                    <a:pt x="18656" y="5611"/>
                    <a:pt x="17877" y="5280"/>
                    <a:pt x="17089" y="5094"/>
                  </a:cubicBezTo>
                  <a:cubicBezTo>
                    <a:pt x="16312" y="4909"/>
                    <a:pt x="15539" y="4818"/>
                    <a:pt x="14767" y="4818"/>
                  </a:cubicBezTo>
                  <a:cubicBezTo>
                    <a:pt x="14755" y="4818"/>
                    <a:pt x="14744" y="4818"/>
                    <a:pt x="14732" y="4818"/>
                  </a:cubicBezTo>
                  <a:cubicBezTo>
                    <a:pt x="13948" y="4822"/>
                    <a:pt x="13178" y="4894"/>
                    <a:pt x="12418" y="5032"/>
                  </a:cubicBezTo>
                  <a:cubicBezTo>
                    <a:pt x="11659" y="5171"/>
                    <a:pt x="10921" y="5329"/>
                    <a:pt x="10206" y="5505"/>
                  </a:cubicBezTo>
                  <a:lnTo>
                    <a:pt x="5599" y="2666"/>
                  </a:lnTo>
                  <a:cubicBezTo>
                    <a:pt x="6050" y="2458"/>
                    <a:pt x="6474" y="2299"/>
                    <a:pt x="6871" y="2189"/>
                  </a:cubicBezTo>
                  <a:cubicBezTo>
                    <a:pt x="7268" y="2079"/>
                    <a:pt x="7626" y="1996"/>
                    <a:pt x="7942" y="1938"/>
                  </a:cubicBezTo>
                  <a:cubicBezTo>
                    <a:pt x="8259" y="1880"/>
                    <a:pt x="8535" y="1831"/>
                    <a:pt x="8772" y="1790"/>
                  </a:cubicBezTo>
                  <a:cubicBezTo>
                    <a:pt x="9010" y="1750"/>
                    <a:pt x="9200" y="1690"/>
                    <a:pt x="9347" y="1611"/>
                  </a:cubicBezTo>
                  <a:cubicBezTo>
                    <a:pt x="9524" y="1515"/>
                    <a:pt x="9636" y="1402"/>
                    <a:pt x="9682" y="1271"/>
                  </a:cubicBezTo>
                  <a:cubicBezTo>
                    <a:pt x="9729" y="1142"/>
                    <a:pt x="9727" y="1009"/>
                    <a:pt x="9679" y="877"/>
                  </a:cubicBezTo>
                  <a:cubicBezTo>
                    <a:pt x="9631" y="746"/>
                    <a:pt x="9551" y="622"/>
                    <a:pt x="9440" y="506"/>
                  </a:cubicBezTo>
                  <a:cubicBezTo>
                    <a:pt x="9328" y="391"/>
                    <a:pt x="9220" y="301"/>
                    <a:pt x="9113" y="234"/>
                  </a:cubicBezTo>
                  <a:cubicBezTo>
                    <a:pt x="8860" y="78"/>
                    <a:pt x="8528" y="0"/>
                    <a:pt x="8113" y="0"/>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66;p34">
              <a:extLst>
                <a:ext uri="{FF2B5EF4-FFF2-40B4-BE49-F238E27FC236}">
                  <a16:creationId xmlns:a16="http://schemas.microsoft.com/office/drawing/2014/main" id="{737BD024-6642-4CF7-B45E-61ECD05EAF3C}"/>
                </a:ext>
              </a:extLst>
            </p:cNvPr>
            <p:cNvSpPr/>
            <p:nvPr/>
          </p:nvSpPr>
          <p:spPr>
            <a:xfrm>
              <a:off x="8918447" y="2834840"/>
              <a:ext cx="1681551" cy="601936"/>
            </a:xfrm>
            <a:custGeom>
              <a:avLst/>
              <a:gdLst/>
              <a:ahLst/>
              <a:cxnLst/>
              <a:rect l="l" t="t" r="r" b="b"/>
              <a:pathLst>
                <a:path w="38663" h="13840" extrusionOk="0">
                  <a:moveTo>
                    <a:pt x="50" y="1"/>
                  </a:moveTo>
                  <a:lnTo>
                    <a:pt x="50" y="2585"/>
                  </a:lnTo>
                  <a:cubicBezTo>
                    <a:pt x="0" y="5475"/>
                    <a:pt x="1879" y="8373"/>
                    <a:pt x="5697" y="10578"/>
                  </a:cubicBezTo>
                  <a:cubicBezTo>
                    <a:pt x="9462" y="12752"/>
                    <a:pt x="14397" y="13840"/>
                    <a:pt x="19331" y="13840"/>
                  </a:cubicBezTo>
                  <a:cubicBezTo>
                    <a:pt x="24266" y="13840"/>
                    <a:pt x="29201" y="12752"/>
                    <a:pt x="32965" y="10578"/>
                  </a:cubicBezTo>
                  <a:cubicBezTo>
                    <a:pt x="36784" y="8373"/>
                    <a:pt x="38662" y="5475"/>
                    <a:pt x="38609" y="2585"/>
                  </a:cubicBezTo>
                  <a:cubicBezTo>
                    <a:pt x="38613" y="2585"/>
                    <a:pt x="38613" y="1"/>
                    <a:pt x="386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67;p34">
              <a:extLst>
                <a:ext uri="{FF2B5EF4-FFF2-40B4-BE49-F238E27FC236}">
                  <a16:creationId xmlns:a16="http://schemas.microsoft.com/office/drawing/2014/main" id="{10472154-85B2-49F9-8416-1C03A8803971}"/>
                </a:ext>
              </a:extLst>
            </p:cNvPr>
            <p:cNvSpPr/>
            <p:nvPr/>
          </p:nvSpPr>
          <p:spPr>
            <a:xfrm>
              <a:off x="8920579" y="2350681"/>
              <a:ext cx="1677245" cy="968404"/>
            </a:xfrm>
            <a:custGeom>
              <a:avLst/>
              <a:gdLst/>
              <a:ahLst/>
              <a:cxnLst/>
              <a:rect l="l" t="t" r="r" b="b"/>
              <a:pathLst>
                <a:path w="38564" h="22266" extrusionOk="0">
                  <a:moveTo>
                    <a:pt x="19283" y="0"/>
                  </a:moveTo>
                  <a:cubicBezTo>
                    <a:pt x="14168" y="0"/>
                    <a:pt x="9265" y="1173"/>
                    <a:pt x="5648" y="3261"/>
                  </a:cubicBezTo>
                  <a:cubicBezTo>
                    <a:pt x="2033" y="5349"/>
                    <a:pt x="1" y="8180"/>
                    <a:pt x="1" y="11133"/>
                  </a:cubicBezTo>
                  <a:cubicBezTo>
                    <a:pt x="1" y="14085"/>
                    <a:pt x="2033" y="16917"/>
                    <a:pt x="5648" y="19004"/>
                  </a:cubicBezTo>
                  <a:cubicBezTo>
                    <a:pt x="9265" y="21092"/>
                    <a:pt x="14168" y="22266"/>
                    <a:pt x="19283" y="22266"/>
                  </a:cubicBezTo>
                  <a:cubicBezTo>
                    <a:pt x="24396" y="22266"/>
                    <a:pt x="29301" y="21092"/>
                    <a:pt x="32916" y="19004"/>
                  </a:cubicBezTo>
                  <a:cubicBezTo>
                    <a:pt x="36532" y="16917"/>
                    <a:pt x="38564" y="14085"/>
                    <a:pt x="38564" y="11133"/>
                  </a:cubicBezTo>
                  <a:cubicBezTo>
                    <a:pt x="38564" y="8180"/>
                    <a:pt x="36532" y="5349"/>
                    <a:pt x="32916" y="3261"/>
                  </a:cubicBezTo>
                  <a:cubicBezTo>
                    <a:pt x="29301" y="1173"/>
                    <a:pt x="24396" y="0"/>
                    <a:pt x="192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68;p34">
              <a:extLst>
                <a:ext uri="{FF2B5EF4-FFF2-40B4-BE49-F238E27FC236}">
                  <a16:creationId xmlns:a16="http://schemas.microsoft.com/office/drawing/2014/main" id="{A3CDEC1B-B0E5-460C-B521-F38E517BB013}"/>
                </a:ext>
              </a:extLst>
            </p:cNvPr>
            <p:cNvSpPr/>
            <p:nvPr/>
          </p:nvSpPr>
          <p:spPr>
            <a:xfrm>
              <a:off x="8997430" y="2412919"/>
              <a:ext cx="1523499" cy="843885"/>
            </a:xfrm>
            <a:custGeom>
              <a:avLst/>
              <a:gdLst/>
              <a:ahLst/>
              <a:cxnLst/>
              <a:rect l="l" t="t" r="r" b="b"/>
              <a:pathLst>
                <a:path w="35029" h="19403" extrusionOk="0">
                  <a:moveTo>
                    <a:pt x="17515" y="1"/>
                  </a:moveTo>
                  <a:cubicBezTo>
                    <a:pt x="12669" y="1"/>
                    <a:pt x="8142" y="1111"/>
                    <a:pt x="4766" y="3133"/>
                  </a:cubicBezTo>
                  <a:cubicBezTo>
                    <a:pt x="1694" y="4971"/>
                    <a:pt x="1" y="7304"/>
                    <a:pt x="1" y="9701"/>
                  </a:cubicBezTo>
                  <a:cubicBezTo>
                    <a:pt x="1" y="9841"/>
                    <a:pt x="8" y="9984"/>
                    <a:pt x="19" y="10120"/>
                  </a:cubicBezTo>
                  <a:cubicBezTo>
                    <a:pt x="202" y="12372"/>
                    <a:pt x="1875" y="14539"/>
                    <a:pt x="4766" y="16271"/>
                  </a:cubicBezTo>
                  <a:cubicBezTo>
                    <a:pt x="8142" y="18293"/>
                    <a:pt x="12669" y="19403"/>
                    <a:pt x="17515" y="19403"/>
                  </a:cubicBezTo>
                  <a:cubicBezTo>
                    <a:pt x="22362" y="19403"/>
                    <a:pt x="26889" y="18293"/>
                    <a:pt x="30267" y="16271"/>
                  </a:cubicBezTo>
                  <a:cubicBezTo>
                    <a:pt x="33159" y="14539"/>
                    <a:pt x="34827" y="12372"/>
                    <a:pt x="35012" y="10120"/>
                  </a:cubicBezTo>
                  <a:cubicBezTo>
                    <a:pt x="35021" y="9984"/>
                    <a:pt x="35028" y="9841"/>
                    <a:pt x="35028" y="9701"/>
                  </a:cubicBezTo>
                  <a:cubicBezTo>
                    <a:pt x="35028" y="7304"/>
                    <a:pt x="33339" y="4971"/>
                    <a:pt x="30267" y="3133"/>
                  </a:cubicBezTo>
                  <a:cubicBezTo>
                    <a:pt x="26889" y="1111"/>
                    <a:pt x="22362" y="1"/>
                    <a:pt x="17515" y="1"/>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69;p34">
              <a:extLst>
                <a:ext uri="{FF2B5EF4-FFF2-40B4-BE49-F238E27FC236}">
                  <a16:creationId xmlns:a16="http://schemas.microsoft.com/office/drawing/2014/main" id="{9C22D940-1537-41ED-B562-5362D6AA7001}"/>
                </a:ext>
              </a:extLst>
            </p:cNvPr>
            <p:cNvSpPr/>
            <p:nvPr/>
          </p:nvSpPr>
          <p:spPr>
            <a:xfrm>
              <a:off x="8998213" y="2449409"/>
              <a:ext cx="1521977" cy="807395"/>
            </a:xfrm>
            <a:custGeom>
              <a:avLst/>
              <a:gdLst/>
              <a:ahLst/>
              <a:cxnLst/>
              <a:rect l="l" t="t" r="r" b="b"/>
              <a:pathLst>
                <a:path w="34994" h="18564" extrusionOk="0">
                  <a:moveTo>
                    <a:pt x="17497" y="0"/>
                  </a:moveTo>
                  <a:cubicBezTo>
                    <a:pt x="12651" y="0"/>
                    <a:pt x="8124" y="1113"/>
                    <a:pt x="4748" y="3133"/>
                  </a:cubicBezTo>
                  <a:cubicBezTo>
                    <a:pt x="1857" y="4864"/>
                    <a:pt x="184" y="7030"/>
                    <a:pt x="1" y="9281"/>
                  </a:cubicBezTo>
                  <a:cubicBezTo>
                    <a:pt x="184" y="11533"/>
                    <a:pt x="1857" y="13700"/>
                    <a:pt x="4748" y="15432"/>
                  </a:cubicBezTo>
                  <a:cubicBezTo>
                    <a:pt x="8124" y="17454"/>
                    <a:pt x="12651" y="18564"/>
                    <a:pt x="17497" y="18564"/>
                  </a:cubicBezTo>
                  <a:cubicBezTo>
                    <a:pt x="22344" y="18564"/>
                    <a:pt x="26871" y="17454"/>
                    <a:pt x="30249" y="15432"/>
                  </a:cubicBezTo>
                  <a:cubicBezTo>
                    <a:pt x="33141" y="13700"/>
                    <a:pt x="34809" y="11533"/>
                    <a:pt x="34994" y="9281"/>
                  </a:cubicBezTo>
                  <a:cubicBezTo>
                    <a:pt x="34809" y="7031"/>
                    <a:pt x="33141" y="4864"/>
                    <a:pt x="30249" y="3133"/>
                  </a:cubicBezTo>
                  <a:cubicBezTo>
                    <a:pt x="26871" y="1113"/>
                    <a:pt x="22344" y="0"/>
                    <a:pt x="17497" y="0"/>
                  </a:cubicBezTo>
                  <a:close/>
                </a:path>
              </a:pathLst>
            </a:custGeom>
            <a:solidFill>
              <a:srgbClr val="FFC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70;p34">
              <a:extLst>
                <a:ext uri="{FF2B5EF4-FFF2-40B4-BE49-F238E27FC236}">
                  <a16:creationId xmlns:a16="http://schemas.microsoft.com/office/drawing/2014/main" id="{4AC8E485-CEED-42DB-8FBD-0C0AC99FDD22}"/>
                </a:ext>
              </a:extLst>
            </p:cNvPr>
            <p:cNvSpPr/>
            <p:nvPr/>
          </p:nvSpPr>
          <p:spPr>
            <a:xfrm>
              <a:off x="9311359" y="2538438"/>
              <a:ext cx="935045" cy="592846"/>
            </a:xfrm>
            <a:custGeom>
              <a:avLst/>
              <a:gdLst/>
              <a:ahLst/>
              <a:cxnLst/>
              <a:rect l="l" t="t" r="r" b="b"/>
              <a:pathLst>
                <a:path w="21499" h="13631" extrusionOk="0">
                  <a:moveTo>
                    <a:pt x="4360" y="3389"/>
                  </a:moveTo>
                  <a:lnTo>
                    <a:pt x="8492" y="5935"/>
                  </a:lnTo>
                  <a:cubicBezTo>
                    <a:pt x="8063" y="6045"/>
                    <a:pt x="7642" y="6137"/>
                    <a:pt x="7231" y="6210"/>
                  </a:cubicBezTo>
                  <a:cubicBezTo>
                    <a:pt x="6821" y="6285"/>
                    <a:pt x="6426" y="6327"/>
                    <a:pt x="6050" y="6337"/>
                  </a:cubicBezTo>
                  <a:cubicBezTo>
                    <a:pt x="6003" y="6338"/>
                    <a:pt x="5956" y="6339"/>
                    <a:pt x="5909" y="6339"/>
                  </a:cubicBezTo>
                  <a:cubicBezTo>
                    <a:pt x="5582" y="6339"/>
                    <a:pt x="5263" y="6304"/>
                    <a:pt x="4951" y="6235"/>
                  </a:cubicBezTo>
                  <a:cubicBezTo>
                    <a:pt x="4596" y="6157"/>
                    <a:pt x="4259" y="6018"/>
                    <a:pt x="3942" y="5823"/>
                  </a:cubicBezTo>
                  <a:lnTo>
                    <a:pt x="3941" y="5823"/>
                  </a:lnTo>
                  <a:cubicBezTo>
                    <a:pt x="3350" y="5459"/>
                    <a:pt x="3122" y="5066"/>
                    <a:pt x="3256" y="4643"/>
                  </a:cubicBezTo>
                  <a:cubicBezTo>
                    <a:pt x="3390" y="4222"/>
                    <a:pt x="3757" y="3804"/>
                    <a:pt x="4360" y="3389"/>
                  </a:cubicBezTo>
                  <a:close/>
                  <a:moveTo>
                    <a:pt x="14941" y="6885"/>
                  </a:moveTo>
                  <a:cubicBezTo>
                    <a:pt x="14965" y="6885"/>
                    <a:pt x="14989" y="6885"/>
                    <a:pt x="15014" y="6885"/>
                  </a:cubicBezTo>
                  <a:cubicBezTo>
                    <a:pt x="15797" y="6892"/>
                    <a:pt x="16544" y="7113"/>
                    <a:pt x="17256" y="7551"/>
                  </a:cubicBezTo>
                  <a:cubicBezTo>
                    <a:pt x="17907" y="7953"/>
                    <a:pt x="18224" y="8367"/>
                    <a:pt x="18207" y="8797"/>
                  </a:cubicBezTo>
                  <a:cubicBezTo>
                    <a:pt x="18190" y="9225"/>
                    <a:pt x="17912" y="9657"/>
                    <a:pt x="17371" y="10089"/>
                  </a:cubicBezTo>
                  <a:lnTo>
                    <a:pt x="12581" y="7139"/>
                  </a:lnTo>
                  <a:cubicBezTo>
                    <a:pt x="13394" y="6969"/>
                    <a:pt x="14181" y="6885"/>
                    <a:pt x="14941" y="6885"/>
                  </a:cubicBezTo>
                  <a:close/>
                  <a:moveTo>
                    <a:pt x="8105" y="1"/>
                  </a:moveTo>
                  <a:cubicBezTo>
                    <a:pt x="8073" y="1"/>
                    <a:pt x="8041" y="1"/>
                    <a:pt x="8008" y="2"/>
                  </a:cubicBezTo>
                  <a:cubicBezTo>
                    <a:pt x="7545" y="16"/>
                    <a:pt x="7050" y="89"/>
                    <a:pt x="6526" y="225"/>
                  </a:cubicBezTo>
                  <a:cubicBezTo>
                    <a:pt x="6001" y="358"/>
                    <a:pt x="5471" y="532"/>
                    <a:pt x="4934" y="743"/>
                  </a:cubicBezTo>
                  <a:cubicBezTo>
                    <a:pt x="4397" y="955"/>
                    <a:pt x="3926" y="1169"/>
                    <a:pt x="3522" y="1387"/>
                  </a:cubicBezTo>
                  <a:lnTo>
                    <a:pt x="2904" y="1007"/>
                  </a:lnTo>
                  <a:cubicBezTo>
                    <a:pt x="2789" y="935"/>
                    <a:pt x="2633" y="901"/>
                    <a:pt x="2435" y="901"/>
                  </a:cubicBezTo>
                  <a:cubicBezTo>
                    <a:pt x="2394" y="901"/>
                    <a:pt x="2352" y="902"/>
                    <a:pt x="2308" y="905"/>
                  </a:cubicBezTo>
                  <a:cubicBezTo>
                    <a:pt x="2045" y="922"/>
                    <a:pt x="1827" y="978"/>
                    <a:pt x="1650" y="1074"/>
                  </a:cubicBezTo>
                  <a:cubicBezTo>
                    <a:pt x="1440" y="1188"/>
                    <a:pt x="1323" y="1312"/>
                    <a:pt x="1300" y="1448"/>
                  </a:cubicBezTo>
                  <a:cubicBezTo>
                    <a:pt x="1276" y="1583"/>
                    <a:pt x="1333" y="1693"/>
                    <a:pt x="1469" y="1776"/>
                  </a:cubicBezTo>
                  <a:lnTo>
                    <a:pt x="2127" y="2182"/>
                  </a:lnTo>
                  <a:cubicBezTo>
                    <a:pt x="1606" y="2534"/>
                    <a:pt x="1158" y="2912"/>
                    <a:pt x="783" y="3316"/>
                  </a:cubicBezTo>
                  <a:cubicBezTo>
                    <a:pt x="408" y="3720"/>
                    <a:pt x="176" y="4143"/>
                    <a:pt x="88" y="4584"/>
                  </a:cubicBezTo>
                  <a:cubicBezTo>
                    <a:pt x="1" y="5025"/>
                    <a:pt x="77" y="5475"/>
                    <a:pt x="318" y="5931"/>
                  </a:cubicBezTo>
                  <a:cubicBezTo>
                    <a:pt x="559" y="6388"/>
                    <a:pt x="1035" y="6836"/>
                    <a:pt x="1745" y="7274"/>
                  </a:cubicBezTo>
                  <a:cubicBezTo>
                    <a:pt x="2472" y="7721"/>
                    <a:pt x="3214" y="8019"/>
                    <a:pt x="3973" y="8170"/>
                  </a:cubicBezTo>
                  <a:cubicBezTo>
                    <a:pt x="4606" y="8295"/>
                    <a:pt x="5242" y="8356"/>
                    <a:pt x="5882" y="8356"/>
                  </a:cubicBezTo>
                  <a:cubicBezTo>
                    <a:pt x="6009" y="8356"/>
                    <a:pt x="6137" y="8354"/>
                    <a:pt x="6265" y="8349"/>
                  </a:cubicBezTo>
                  <a:cubicBezTo>
                    <a:pt x="7033" y="8318"/>
                    <a:pt x="7798" y="8219"/>
                    <a:pt x="8559" y="8053"/>
                  </a:cubicBezTo>
                  <a:cubicBezTo>
                    <a:pt x="9322" y="7887"/>
                    <a:pt x="10067" y="7711"/>
                    <a:pt x="10798" y="7525"/>
                  </a:cubicBezTo>
                  <a:lnTo>
                    <a:pt x="16131" y="10812"/>
                  </a:lnTo>
                  <a:cubicBezTo>
                    <a:pt x="15472" y="11116"/>
                    <a:pt x="14842" y="11322"/>
                    <a:pt x="14242" y="11428"/>
                  </a:cubicBezTo>
                  <a:cubicBezTo>
                    <a:pt x="13640" y="11533"/>
                    <a:pt x="13089" y="11601"/>
                    <a:pt x="12586" y="11626"/>
                  </a:cubicBezTo>
                  <a:cubicBezTo>
                    <a:pt x="12083" y="11653"/>
                    <a:pt x="11648" y="11670"/>
                    <a:pt x="11280" y="11677"/>
                  </a:cubicBezTo>
                  <a:cubicBezTo>
                    <a:pt x="10911" y="11684"/>
                    <a:pt x="10631" y="11739"/>
                    <a:pt x="10436" y="11845"/>
                  </a:cubicBezTo>
                  <a:cubicBezTo>
                    <a:pt x="10291" y="11922"/>
                    <a:pt x="10191" y="12025"/>
                    <a:pt x="10137" y="12150"/>
                  </a:cubicBezTo>
                  <a:cubicBezTo>
                    <a:pt x="10084" y="12276"/>
                    <a:pt x="10068" y="12407"/>
                    <a:pt x="10092" y="12544"/>
                  </a:cubicBezTo>
                  <a:cubicBezTo>
                    <a:pt x="10116" y="12680"/>
                    <a:pt x="10177" y="12810"/>
                    <a:pt x="10271" y="12934"/>
                  </a:cubicBezTo>
                  <a:cubicBezTo>
                    <a:pt x="10367" y="13058"/>
                    <a:pt x="10483" y="13162"/>
                    <a:pt x="10619" y="13247"/>
                  </a:cubicBezTo>
                  <a:cubicBezTo>
                    <a:pt x="10893" y="13416"/>
                    <a:pt x="11305" y="13530"/>
                    <a:pt x="11859" y="13590"/>
                  </a:cubicBezTo>
                  <a:cubicBezTo>
                    <a:pt x="12103" y="13617"/>
                    <a:pt x="12362" y="13630"/>
                    <a:pt x="12637" y="13630"/>
                  </a:cubicBezTo>
                  <a:cubicBezTo>
                    <a:pt x="12985" y="13630"/>
                    <a:pt x="13357" y="13609"/>
                    <a:pt x="13754" y="13567"/>
                  </a:cubicBezTo>
                  <a:cubicBezTo>
                    <a:pt x="14463" y="13490"/>
                    <a:pt x="15213" y="13340"/>
                    <a:pt x="16000" y="13114"/>
                  </a:cubicBezTo>
                  <a:cubicBezTo>
                    <a:pt x="16789" y="12890"/>
                    <a:pt x="17563" y="12573"/>
                    <a:pt x="18322" y="12162"/>
                  </a:cubicBezTo>
                  <a:lnTo>
                    <a:pt x="19032" y="12600"/>
                  </a:lnTo>
                  <a:cubicBezTo>
                    <a:pt x="19163" y="12681"/>
                    <a:pt x="19339" y="12721"/>
                    <a:pt x="19560" y="12721"/>
                  </a:cubicBezTo>
                  <a:cubicBezTo>
                    <a:pt x="19571" y="12721"/>
                    <a:pt x="19582" y="12721"/>
                    <a:pt x="19593" y="12721"/>
                  </a:cubicBezTo>
                  <a:cubicBezTo>
                    <a:pt x="19828" y="12717"/>
                    <a:pt x="20051" y="12658"/>
                    <a:pt x="20261" y="12545"/>
                  </a:cubicBezTo>
                  <a:cubicBezTo>
                    <a:pt x="20439" y="12448"/>
                    <a:pt x="20551" y="12327"/>
                    <a:pt x="20599" y="12177"/>
                  </a:cubicBezTo>
                  <a:cubicBezTo>
                    <a:pt x="20647" y="12029"/>
                    <a:pt x="20602" y="11914"/>
                    <a:pt x="20467" y="11829"/>
                  </a:cubicBezTo>
                  <a:lnTo>
                    <a:pt x="19695" y="11354"/>
                  </a:lnTo>
                  <a:cubicBezTo>
                    <a:pt x="20836" y="10544"/>
                    <a:pt x="21426" y="9678"/>
                    <a:pt x="21463" y="8756"/>
                  </a:cubicBezTo>
                  <a:cubicBezTo>
                    <a:pt x="21498" y="7836"/>
                    <a:pt x="20820" y="6946"/>
                    <a:pt x="19428" y="6088"/>
                  </a:cubicBezTo>
                  <a:cubicBezTo>
                    <a:pt x="18658" y="5613"/>
                    <a:pt x="17877" y="5282"/>
                    <a:pt x="17089" y="5094"/>
                  </a:cubicBezTo>
                  <a:cubicBezTo>
                    <a:pt x="16312" y="4911"/>
                    <a:pt x="15539" y="4819"/>
                    <a:pt x="14767" y="4819"/>
                  </a:cubicBezTo>
                  <a:cubicBezTo>
                    <a:pt x="14756" y="4819"/>
                    <a:pt x="14744" y="4819"/>
                    <a:pt x="14732" y="4819"/>
                  </a:cubicBezTo>
                  <a:cubicBezTo>
                    <a:pt x="13949" y="4822"/>
                    <a:pt x="13178" y="4894"/>
                    <a:pt x="12419" y="5034"/>
                  </a:cubicBezTo>
                  <a:cubicBezTo>
                    <a:pt x="11659" y="5173"/>
                    <a:pt x="10922" y="5331"/>
                    <a:pt x="10208" y="5507"/>
                  </a:cubicBezTo>
                  <a:lnTo>
                    <a:pt x="5599" y="2668"/>
                  </a:lnTo>
                  <a:cubicBezTo>
                    <a:pt x="6050" y="2459"/>
                    <a:pt x="6474" y="2300"/>
                    <a:pt x="6871" y="2190"/>
                  </a:cubicBezTo>
                  <a:cubicBezTo>
                    <a:pt x="7269" y="2080"/>
                    <a:pt x="7627" y="1996"/>
                    <a:pt x="7942" y="1938"/>
                  </a:cubicBezTo>
                  <a:cubicBezTo>
                    <a:pt x="8259" y="1882"/>
                    <a:pt x="8535" y="1832"/>
                    <a:pt x="8773" y="1791"/>
                  </a:cubicBezTo>
                  <a:cubicBezTo>
                    <a:pt x="9010" y="1751"/>
                    <a:pt x="9202" y="1691"/>
                    <a:pt x="9347" y="1613"/>
                  </a:cubicBezTo>
                  <a:cubicBezTo>
                    <a:pt x="9524" y="1517"/>
                    <a:pt x="9636" y="1404"/>
                    <a:pt x="9682" y="1273"/>
                  </a:cubicBezTo>
                  <a:cubicBezTo>
                    <a:pt x="9729" y="1142"/>
                    <a:pt x="9727" y="1011"/>
                    <a:pt x="9679" y="878"/>
                  </a:cubicBezTo>
                  <a:cubicBezTo>
                    <a:pt x="9632" y="746"/>
                    <a:pt x="9553" y="622"/>
                    <a:pt x="9441" y="506"/>
                  </a:cubicBezTo>
                  <a:cubicBezTo>
                    <a:pt x="9329" y="391"/>
                    <a:pt x="9220" y="301"/>
                    <a:pt x="9114" y="236"/>
                  </a:cubicBezTo>
                  <a:cubicBezTo>
                    <a:pt x="8860" y="79"/>
                    <a:pt x="8523" y="1"/>
                    <a:pt x="8105" y="1"/>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71;p34">
              <a:extLst>
                <a:ext uri="{FF2B5EF4-FFF2-40B4-BE49-F238E27FC236}">
                  <a16:creationId xmlns:a16="http://schemas.microsoft.com/office/drawing/2014/main" id="{BC9F8B88-10C9-423A-ABAC-2162A58BD5D7}"/>
                </a:ext>
              </a:extLst>
            </p:cNvPr>
            <p:cNvSpPr/>
            <p:nvPr/>
          </p:nvSpPr>
          <p:spPr>
            <a:xfrm>
              <a:off x="8918447" y="2688444"/>
              <a:ext cx="1681551" cy="601893"/>
            </a:xfrm>
            <a:custGeom>
              <a:avLst/>
              <a:gdLst/>
              <a:ahLst/>
              <a:cxnLst/>
              <a:rect l="l" t="t" r="r" b="b"/>
              <a:pathLst>
                <a:path w="38663" h="13839" extrusionOk="0">
                  <a:moveTo>
                    <a:pt x="50" y="1"/>
                  </a:moveTo>
                  <a:lnTo>
                    <a:pt x="50" y="2585"/>
                  </a:lnTo>
                  <a:cubicBezTo>
                    <a:pt x="0" y="5475"/>
                    <a:pt x="1879" y="8373"/>
                    <a:pt x="5697" y="10578"/>
                  </a:cubicBezTo>
                  <a:cubicBezTo>
                    <a:pt x="9462" y="12752"/>
                    <a:pt x="14397" y="13838"/>
                    <a:pt x="19331" y="13838"/>
                  </a:cubicBezTo>
                  <a:cubicBezTo>
                    <a:pt x="24266" y="13838"/>
                    <a:pt x="29201" y="12752"/>
                    <a:pt x="32965" y="10578"/>
                  </a:cubicBezTo>
                  <a:cubicBezTo>
                    <a:pt x="36784" y="8373"/>
                    <a:pt x="38662" y="5475"/>
                    <a:pt x="38609" y="2585"/>
                  </a:cubicBezTo>
                  <a:cubicBezTo>
                    <a:pt x="38613" y="2585"/>
                    <a:pt x="38613" y="1"/>
                    <a:pt x="386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72;p34">
              <a:extLst>
                <a:ext uri="{FF2B5EF4-FFF2-40B4-BE49-F238E27FC236}">
                  <a16:creationId xmlns:a16="http://schemas.microsoft.com/office/drawing/2014/main" id="{5AE6F2AA-B269-4120-A5C0-E96E781F3C33}"/>
                </a:ext>
              </a:extLst>
            </p:cNvPr>
            <p:cNvSpPr/>
            <p:nvPr/>
          </p:nvSpPr>
          <p:spPr>
            <a:xfrm>
              <a:off x="8920579" y="2204286"/>
              <a:ext cx="1677245" cy="968317"/>
            </a:xfrm>
            <a:custGeom>
              <a:avLst/>
              <a:gdLst/>
              <a:ahLst/>
              <a:cxnLst/>
              <a:rect l="l" t="t" r="r" b="b"/>
              <a:pathLst>
                <a:path w="38564" h="22264" extrusionOk="0">
                  <a:moveTo>
                    <a:pt x="19283" y="0"/>
                  </a:moveTo>
                  <a:cubicBezTo>
                    <a:pt x="14168" y="0"/>
                    <a:pt x="9265" y="1173"/>
                    <a:pt x="5648" y="3261"/>
                  </a:cubicBezTo>
                  <a:cubicBezTo>
                    <a:pt x="2033" y="5349"/>
                    <a:pt x="1" y="8180"/>
                    <a:pt x="1" y="11133"/>
                  </a:cubicBezTo>
                  <a:cubicBezTo>
                    <a:pt x="1" y="14085"/>
                    <a:pt x="2033" y="16917"/>
                    <a:pt x="5648" y="19004"/>
                  </a:cubicBezTo>
                  <a:cubicBezTo>
                    <a:pt x="9265" y="21092"/>
                    <a:pt x="14168" y="22264"/>
                    <a:pt x="19283" y="22264"/>
                  </a:cubicBezTo>
                  <a:cubicBezTo>
                    <a:pt x="24396" y="22264"/>
                    <a:pt x="29301" y="21092"/>
                    <a:pt x="32916" y="19004"/>
                  </a:cubicBezTo>
                  <a:cubicBezTo>
                    <a:pt x="36532" y="16917"/>
                    <a:pt x="38564" y="14085"/>
                    <a:pt x="38564" y="11133"/>
                  </a:cubicBezTo>
                  <a:cubicBezTo>
                    <a:pt x="38564" y="8180"/>
                    <a:pt x="36532" y="5349"/>
                    <a:pt x="32916" y="3261"/>
                  </a:cubicBezTo>
                  <a:cubicBezTo>
                    <a:pt x="29301" y="1173"/>
                    <a:pt x="24396" y="0"/>
                    <a:pt x="1928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73;p34">
              <a:extLst>
                <a:ext uri="{FF2B5EF4-FFF2-40B4-BE49-F238E27FC236}">
                  <a16:creationId xmlns:a16="http://schemas.microsoft.com/office/drawing/2014/main" id="{7FD8FB3A-2C29-4CE8-A165-6F2B5F41CFFF}"/>
                </a:ext>
              </a:extLst>
            </p:cNvPr>
            <p:cNvSpPr/>
            <p:nvPr/>
          </p:nvSpPr>
          <p:spPr>
            <a:xfrm>
              <a:off x="8997430" y="2266523"/>
              <a:ext cx="1523499" cy="843885"/>
            </a:xfrm>
            <a:custGeom>
              <a:avLst/>
              <a:gdLst/>
              <a:ahLst/>
              <a:cxnLst/>
              <a:rect l="l" t="t" r="r" b="b"/>
              <a:pathLst>
                <a:path w="35029" h="19403" extrusionOk="0">
                  <a:moveTo>
                    <a:pt x="17515" y="1"/>
                  </a:moveTo>
                  <a:cubicBezTo>
                    <a:pt x="12669" y="1"/>
                    <a:pt x="8142" y="1111"/>
                    <a:pt x="4766" y="3133"/>
                  </a:cubicBezTo>
                  <a:cubicBezTo>
                    <a:pt x="1694" y="4970"/>
                    <a:pt x="1" y="7304"/>
                    <a:pt x="1" y="9700"/>
                  </a:cubicBezTo>
                  <a:cubicBezTo>
                    <a:pt x="1" y="9841"/>
                    <a:pt x="8" y="9982"/>
                    <a:pt x="19" y="10120"/>
                  </a:cubicBezTo>
                  <a:cubicBezTo>
                    <a:pt x="202" y="12372"/>
                    <a:pt x="1875" y="14539"/>
                    <a:pt x="4766" y="16271"/>
                  </a:cubicBezTo>
                  <a:cubicBezTo>
                    <a:pt x="8142" y="18293"/>
                    <a:pt x="12669" y="19403"/>
                    <a:pt x="17515" y="19403"/>
                  </a:cubicBezTo>
                  <a:cubicBezTo>
                    <a:pt x="22362" y="19403"/>
                    <a:pt x="26889" y="18293"/>
                    <a:pt x="30267" y="16271"/>
                  </a:cubicBezTo>
                  <a:cubicBezTo>
                    <a:pt x="33159" y="14539"/>
                    <a:pt x="34827" y="12372"/>
                    <a:pt x="35012" y="10120"/>
                  </a:cubicBezTo>
                  <a:cubicBezTo>
                    <a:pt x="35021" y="9982"/>
                    <a:pt x="35028" y="9841"/>
                    <a:pt x="35028" y="9700"/>
                  </a:cubicBezTo>
                  <a:cubicBezTo>
                    <a:pt x="35028" y="7304"/>
                    <a:pt x="33339" y="4970"/>
                    <a:pt x="30267" y="3133"/>
                  </a:cubicBezTo>
                  <a:cubicBezTo>
                    <a:pt x="26889" y="1111"/>
                    <a:pt x="22362" y="1"/>
                    <a:pt x="17515" y="1"/>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74;p34">
              <a:extLst>
                <a:ext uri="{FF2B5EF4-FFF2-40B4-BE49-F238E27FC236}">
                  <a16:creationId xmlns:a16="http://schemas.microsoft.com/office/drawing/2014/main" id="{C4F1CDF8-550A-4C17-8975-930E5932E23B}"/>
                </a:ext>
              </a:extLst>
            </p:cNvPr>
            <p:cNvSpPr/>
            <p:nvPr/>
          </p:nvSpPr>
          <p:spPr>
            <a:xfrm>
              <a:off x="8998213" y="2303013"/>
              <a:ext cx="1521977" cy="807395"/>
            </a:xfrm>
            <a:custGeom>
              <a:avLst/>
              <a:gdLst/>
              <a:ahLst/>
              <a:cxnLst/>
              <a:rect l="l" t="t" r="r" b="b"/>
              <a:pathLst>
                <a:path w="34994" h="18564" extrusionOk="0">
                  <a:moveTo>
                    <a:pt x="17497" y="0"/>
                  </a:moveTo>
                  <a:cubicBezTo>
                    <a:pt x="12651" y="0"/>
                    <a:pt x="8124" y="1113"/>
                    <a:pt x="4748" y="3131"/>
                  </a:cubicBezTo>
                  <a:cubicBezTo>
                    <a:pt x="1857" y="4863"/>
                    <a:pt x="184" y="7030"/>
                    <a:pt x="1" y="9281"/>
                  </a:cubicBezTo>
                  <a:cubicBezTo>
                    <a:pt x="184" y="11533"/>
                    <a:pt x="1857" y="13700"/>
                    <a:pt x="4748" y="15432"/>
                  </a:cubicBezTo>
                  <a:cubicBezTo>
                    <a:pt x="8124" y="17454"/>
                    <a:pt x="12651" y="18564"/>
                    <a:pt x="17497" y="18564"/>
                  </a:cubicBezTo>
                  <a:cubicBezTo>
                    <a:pt x="22344" y="18564"/>
                    <a:pt x="26871" y="17454"/>
                    <a:pt x="30249" y="15432"/>
                  </a:cubicBezTo>
                  <a:cubicBezTo>
                    <a:pt x="33141" y="13700"/>
                    <a:pt x="34809" y="11533"/>
                    <a:pt x="34994" y="9281"/>
                  </a:cubicBezTo>
                  <a:cubicBezTo>
                    <a:pt x="34809" y="7030"/>
                    <a:pt x="33141" y="4863"/>
                    <a:pt x="30249" y="3131"/>
                  </a:cubicBezTo>
                  <a:cubicBezTo>
                    <a:pt x="26871" y="1113"/>
                    <a:pt x="22344" y="0"/>
                    <a:pt x="17497" y="0"/>
                  </a:cubicBezTo>
                  <a:close/>
                </a:path>
              </a:pathLst>
            </a:custGeom>
            <a:solidFill>
              <a:srgbClr val="FFC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75;p34">
              <a:extLst>
                <a:ext uri="{FF2B5EF4-FFF2-40B4-BE49-F238E27FC236}">
                  <a16:creationId xmlns:a16="http://schemas.microsoft.com/office/drawing/2014/main" id="{03927B69-D5C4-4809-9562-7871F9C2319D}"/>
                </a:ext>
              </a:extLst>
            </p:cNvPr>
            <p:cNvSpPr/>
            <p:nvPr/>
          </p:nvSpPr>
          <p:spPr>
            <a:xfrm>
              <a:off x="9311359" y="2392043"/>
              <a:ext cx="935045" cy="592846"/>
            </a:xfrm>
            <a:custGeom>
              <a:avLst/>
              <a:gdLst/>
              <a:ahLst/>
              <a:cxnLst/>
              <a:rect l="l" t="t" r="r" b="b"/>
              <a:pathLst>
                <a:path w="21499" h="13631" extrusionOk="0">
                  <a:moveTo>
                    <a:pt x="4360" y="3389"/>
                  </a:moveTo>
                  <a:lnTo>
                    <a:pt x="8492" y="5935"/>
                  </a:lnTo>
                  <a:cubicBezTo>
                    <a:pt x="8063" y="6045"/>
                    <a:pt x="7642" y="6137"/>
                    <a:pt x="7231" y="6210"/>
                  </a:cubicBezTo>
                  <a:cubicBezTo>
                    <a:pt x="6821" y="6283"/>
                    <a:pt x="6426" y="6326"/>
                    <a:pt x="6050" y="6337"/>
                  </a:cubicBezTo>
                  <a:cubicBezTo>
                    <a:pt x="6003" y="6338"/>
                    <a:pt x="5956" y="6339"/>
                    <a:pt x="5909" y="6339"/>
                  </a:cubicBezTo>
                  <a:cubicBezTo>
                    <a:pt x="5582" y="6339"/>
                    <a:pt x="5263" y="6304"/>
                    <a:pt x="4951" y="6235"/>
                  </a:cubicBezTo>
                  <a:cubicBezTo>
                    <a:pt x="4596" y="6156"/>
                    <a:pt x="4259" y="6018"/>
                    <a:pt x="3942" y="5823"/>
                  </a:cubicBezTo>
                  <a:lnTo>
                    <a:pt x="3941" y="5823"/>
                  </a:lnTo>
                  <a:cubicBezTo>
                    <a:pt x="3350" y="5459"/>
                    <a:pt x="3122" y="5066"/>
                    <a:pt x="3256" y="4643"/>
                  </a:cubicBezTo>
                  <a:cubicBezTo>
                    <a:pt x="3390" y="4220"/>
                    <a:pt x="3757" y="3803"/>
                    <a:pt x="4360" y="3389"/>
                  </a:cubicBezTo>
                  <a:close/>
                  <a:moveTo>
                    <a:pt x="14941" y="6885"/>
                  </a:moveTo>
                  <a:cubicBezTo>
                    <a:pt x="14965" y="6885"/>
                    <a:pt x="14989" y="6885"/>
                    <a:pt x="15014" y="6885"/>
                  </a:cubicBezTo>
                  <a:cubicBezTo>
                    <a:pt x="15797" y="6891"/>
                    <a:pt x="16544" y="7113"/>
                    <a:pt x="17256" y="7551"/>
                  </a:cubicBezTo>
                  <a:cubicBezTo>
                    <a:pt x="17907" y="7952"/>
                    <a:pt x="18224" y="8367"/>
                    <a:pt x="18207" y="8796"/>
                  </a:cubicBezTo>
                  <a:cubicBezTo>
                    <a:pt x="18190" y="9225"/>
                    <a:pt x="17912" y="9656"/>
                    <a:pt x="17371" y="10089"/>
                  </a:cubicBezTo>
                  <a:lnTo>
                    <a:pt x="12581" y="7137"/>
                  </a:lnTo>
                  <a:cubicBezTo>
                    <a:pt x="13394" y="6969"/>
                    <a:pt x="14181" y="6885"/>
                    <a:pt x="14941" y="6885"/>
                  </a:cubicBezTo>
                  <a:close/>
                  <a:moveTo>
                    <a:pt x="8105" y="1"/>
                  </a:moveTo>
                  <a:cubicBezTo>
                    <a:pt x="8073" y="1"/>
                    <a:pt x="8041" y="1"/>
                    <a:pt x="8008" y="2"/>
                  </a:cubicBezTo>
                  <a:cubicBezTo>
                    <a:pt x="7545" y="16"/>
                    <a:pt x="7050" y="89"/>
                    <a:pt x="6526" y="225"/>
                  </a:cubicBezTo>
                  <a:cubicBezTo>
                    <a:pt x="6001" y="358"/>
                    <a:pt x="5471" y="532"/>
                    <a:pt x="4934" y="743"/>
                  </a:cubicBezTo>
                  <a:cubicBezTo>
                    <a:pt x="4397" y="954"/>
                    <a:pt x="3926" y="1169"/>
                    <a:pt x="3522" y="1387"/>
                  </a:cubicBezTo>
                  <a:lnTo>
                    <a:pt x="2904" y="1005"/>
                  </a:lnTo>
                  <a:cubicBezTo>
                    <a:pt x="2788" y="935"/>
                    <a:pt x="2631" y="899"/>
                    <a:pt x="2432" y="899"/>
                  </a:cubicBezTo>
                  <a:cubicBezTo>
                    <a:pt x="2392" y="899"/>
                    <a:pt x="2351" y="901"/>
                    <a:pt x="2308" y="904"/>
                  </a:cubicBezTo>
                  <a:cubicBezTo>
                    <a:pt x="2045" y="921"/>
                    <a:pt x="1827" y="978"/>
                    <a:pt x="1650" y="1074"/>
                  </a:cubicBezTo>
                  <a:cubicBezTo>
                    <a:pt x="1440" y="1187"/>
                    <a:pt x="1323" y="1312"/>
                    <a:pt x="1300" y="1446"/>
                  </a:cubicBezTo>
                  <a:cubicBezTo>
                    <a:pt x="1276" y="1583"/>
                    <a:pt x="1333" y="1691"/>
                    <a:pt x="1469" y="1776"/>
                  </a:cubicBezTo>
                  <a:lnTo>
                    <a:pt x="2127" y="2182"/>
                  </a:lnTo>
                  <a:cubicBezTo>
                    <a:pt x="1606" y="2532"/>
                    <a:pt x="1158" y="2912"/>
                    <a:pt x="783" y="3316"/>
                  </a:cubicBezTo>
                  <a:cubicBezTo>
                    <a:pt x="408" y="3720"/>
                    <a:pt x="176" y="4143"/>
                    <a:pt x="88" y="4584"/>
                  </a:cubicBezTo>
                  <a:cubicBezTo>
                    <a:pt x="1" y="5025"/>
                    <a:pt x="77" y="5474"/>
                    <a:pt x="318" y="5931"/>
                  </a:cubicBezTo>
                  <a:cubicBezTo>
                    <a:pt x="559" y="6388"/>
                    <a:pt x="1035" y="6834"/>
                    <a:pt x="1745" y="7272"/>
                  </a:cubicBezTo>
                  <a:cubicBezTo>
                    <a:pt x="2472" y="7720"/>
                    <a:pt x="3214" y="8019"/>
                    <a:pt x="3973" y="8168"/>
                  </a:cubicBezTo>
                  <a:cubicBezTo>
                    <a:pt x="4602" y="8293"/>
                    <a:pt x="5234" y="8355"/>
                    <a:pt x="5870" y="8355"/>
                  </a:cubicBezTo>
                  <a:cubicBezTo>
                    <a:pt x="6001" y="8355"/>
                    <a:pt x="6133" y="8353"/>
                    <a:pt x="6265" y="8347"/>
                  </a:cubicBezTo>
                  <a:cubicBezTo>
                    <a:pt x="7033" y="8318"/>
                    <a:pt x="7798" y="8219"/>
                    <a:pt x="8559" y="8052"/>
                  </a:cubicBezTo>
                  <a:cubicBezTo>
                    <a:pt x="9322" y="7885"/>
                    <a:pt x="10067" y="7709"/>
                    <a:pt x="10798" y="7525"/>
                  </a:cubicBezTo>
                  <a:lnTo>
                    <a:pt x="16131" y="10812"/>
                  </a:lnTo>
                  <a:cubicBezTo>
                    <a:pt x="15472" y="11116"/>
                    <a:pt x="14842" y="11320"/>
                    <a:pt x="14242" y="11428"/>
                  </a:cubicBezTo>
                  <a:cubicBezTo>
                    <a:pt x="13640" y="11533"/>
                    <a:pt x="13089" y="11599"/>
                    <a:pt x="12586" y="11626"/>
                  </a:cubicBezTo>
                  <a:cubicBezTo>
                    <a:pt x="12083" y="11653"/>
                    <a:pt x="11648" y="11670"/>
                    <a:pt x="11280" y="11677"/>
                  </a:cubicBezTo>
                  <a:cubicBezTo>
                    <a:pt x="10911" y="11683"/>
                    <a:pt x="10631" y="11739"/>
                    <a:pt x="10436" y="11843"/>
                  </a:cubicBezTo>
                  <a:cubicBezTo>
                    <a:pt x="10291" y="11922"/>
                    <a:pt x="10191" y="12025"/>
                    <a:pt x="10137" y="12150"/>
                  </a:cubicBezTo>
                  <a:cubicBezTo>
                    <a:pt x="10084" y="12276"/>
                    <a:pt x="10068" y="12407"/>
                    <a:pt x="10092" y="12543"/>
                  </a:cubicBezTo>
                  <a:cubicBezTo>
                    <a:pt x="10116" y="12680"/>
                    <a:pt x="10177" y="12810"/>
                    <a:pt x="10271" y="12934"/>
                  </a:cubicBezTo>
                  <a:cubicBezTo>
                    <a:pt x="10367" y="13058"/>
                    <a:pt x="10483" y="13162"/>
                    <a:pt x="10619" y="13247"/>
                  </a:cubicBezTo>
                  <a:cubicBezTo>
                    <a:pt x="10893" y="13414"/>
                    <a:pt x="11305" y="13530"/>
                    <a:pt x="11859" y="13590"/>
                  </a:cubicBezTo>
                  <a:cubicBezTo>
                    <a:pt x="12103" y="13617"/>
                    <a:pt x="12362" y="13630"/>
                    <a:pt x="12637" y="13630"/>
                  </a:cubicBezTo>
                  <a:cubicBezTo>
                    <a:pt x="12985" y="13630"/>
                    <a:pt x="13357" y="13609"/>
                    <a:pt x="13754" y="13566"/>
                  </a:cubicBezTo>
                  <a:cubicBezTo>
                    <a:pt x="14463" y="13489"/>
                    <a:pt x="15213" y="13340"/>
                    <a:pt x="16000" y="13114"/>
                  </a:cubicBezTo>
                  <a:cubicBezTo>
                    <a:pt x="16789" y="12890"/>
                    <a:pt x="17563" y="12573"/>
                    <a:pt x="18322" y="12162"/>
                  </a:cubicBezTo>
                  <a:lnTo>
                    <a:pt x="19032" y="12598"/>
                  </a:lnTo>
                  <a:cubicBezTo>
                    <a:pt x="19163" y="12679"/>
                    <a:pt x="19339" y="12720"/>
                    <a:pt x="19560" y="12720"/>
                  </a:cubicBezTo>
                  <a:cubicBezTo>
                    <a:pt x="19571" y="12720"/>
                    <a:pt x="19582" y="12720"/>
                    <a:pt x="19593" y="12720"/>
                  </a:cubicBezTo>
                  <a:cubicBezTo>
                    <a:pt x="19828" y="12715"/>
                    <a:pt x="20051" y="12658"/>
                    <a:pt x="20261" y="12543"/>
                  </a:cubicBezTo>
                  <a:cubicBezTo>
                    <a:pt x="20439" y="12448"/>
                    <a:pt x="20551" y="12325"/>
                    <a:pt x="20599" y="12177"/>
                  </a:cubicBezTo>
                  <a:cubicBezTo>
                    <a:pt x="20647" y="12029"/>
                    <a:pt x="20602" y="11912"/>
                    <a:pt x="20467" y="11829"/>
                  </a:cubicBezTo>
                  <a:lnTo>
                    <a:pt x="19695" y="11353"/>
                  </a:lnTo>
                  <a:cubicBezTo>
                    <a:pt x="20836" y="10543"/>
                    <a:pt x="21426" y="9678"/>
                    <a:pt x="21463" y="8756"/>
                  </a:cubicBezTo>
                  <a:cubicBezTo>
                    <a:pt x="21498" y="7835"/>
                    <a:pt x="20820" y="6945"/>
                    <a:pt x="19428" y="6087"/>
                  </a:cubicBezTo>
                  <a:cubicBezTo>
                    <a:pt x="18658" y="5611"/>
                    <a:pt x="17877" y="5280"/>
                    <a:pt x="17089" y="5094"/>
                  </a:cubicBezTo>
                  <a:cubicBezTo>
                    <a:pt x="16318" y="4911"/>
                    <a:pt x="15550" y="4819"/>
                    <a:pt x="14784" y="4819"/>
                  </a:cubicBezTo>
                  <a:cubicBezTo>
                    <a:pt x="14767" y="4819"/>
                    <a:pt x="14749" y="4819"/>
                    <a:pt x="14732" y="4819"/>
                  </a:cubicBezTo>
                  <a:cubicBezTo>
                    <a:pt x="13949" y="4822"/>
                    <a:pt x="13178" y="4894"/>
                    <a:pt x="12419" y="5033"/>
                  </a:cubicBezTo>
                  <a:cubicBezTo>
                    <a:pt x="11659" y="5173"/>
                    <a:pt x="10922" y="5329"/>
                    <a:pt x="10208" y="5507"/>
                  </a:cubicBezTo>
                  <a:lnTo>
                    <a:pt x="5599" y="2666"/>
                  </a:lnTo>
                  <a:cubicBezTo>
                    <a:pt x="6050" y="2459"/>
                    <a:pt x="6474" y="2299"/>
                    <a:pt x="6871" y="2189"/>
                  </a:cubicBezTo>
                  <a:cubicBezTo>
                    <a:pt x="7269" y="2079"/>
                    <a:pt x="7627" y="1996"/>
                    <a:pt x="7942" y="1938"/>
                  </a:cubicBezTo>
                  <a:cubicBezTo>
                    <a:pt x="8259" y="1880"/>
                    <a:pt x="8535" y="1832"/>
                    <a:pt x="8773" y="1791"/>
                  </a:cubicBezTo>
                  <a:cubicBezTo>
                    <a:pt x="9010" y="1750"/>
                    <a:pt x="9202" y="1690"/>
                    <a:pt x="9347" y="1612"/>
                  </a:cubicBezTo>
                  <a:cubicBezTo>
                    <a:pt x="9524" y="1515"/>
                    <a:pt x="9636" y="1402"/>
                    <a:pt x="9682" y="1273"/>
                  </a:cubicBezTo>
                  <a:cubicBezTo>
                    <a:pt x="9729" y="1142"/>
                    <a:pt x="9727" y="1011"/>
                    <a:pt x="9679" y="878"/>
                  </a:cubicBezTo>
                  <a:cubicBezTo>
                    <a:pt x="9632" y="746"/>
                    <a:pt x="9553" y="622"/>
                    <a:pt x="9441" y="506"/>
                  </a:cubicBezTo>
                  <a:cubicBezTo>
                    <a:pt x="9329" y="391"/>
                    <a:pt x="9220" y="301"/>
                    <a:pt x="9114" y="234"/>
                  </a:cubicBezTo>
                  <a:cubicBezTo>
                    <a:pt x="8860" y="79"/>
                    <a:pt x="8523" y="1"/>
                    <a:pt x="8105" y="1"/>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76;p34">
              <a:extLst>
                <a:ext uri="{FF2B5EF4-FFF2-40B4-BE49-F238E27FC236}">
                  <a16:creationId xmlns:a16="http://schemas.microsoft.com/office/drawing/2014/main" id="{A8B20774-E461-40EB-BD0F-24D2A1EF30EA}"/>
                </a:ext>
              </a:extLst>
            </p:cNvPr>
            <p:cNvSpPr/>
            <p:nvPr/>
          </p:nvSpPr>
          <p:spPr>
            <a:xfrm>
              <a:off x="8938541" y="2544527"/>
              <a:ext cx="1681464" cy="601893"/>
            </a:xfrm>
            <a:custGeom>
              <a:avLst/>
              <a:gdLst/>
              <a:ahLst/>
              <a:cxnLst/>
              <a:rect l="l" t="t" r="r" b="b"/>
              <a:pathLst>
                <a:path w="38661" h="13839" extrusionOk="0">
                  <a:moveTo>
                    <a:pt x="49" y="0"/>
                  </a:moveTo>
                  <a:lnTo>
                    <a:pt x="49" y="2584"/>
                  </a:lnTo>
                  <a:cubicBezTo>
                    <a:pt x="1" y="5474"/>
                    <a:pt x="1877" y="8372"/>
                    <a:pt x="5696" y="10577"/>
                  </a:cubicBezTo>
                  <a:cubicBezTo>
                    <a:pt x="9461" y="12752"/>
                    <a:pt x="14396" y="13839"/>
                    <a:pt x="19331" y="13839"/>
                  </a:cubicBezTo>
                  <a:cubicBezTo>
                    <a:pt x="24265" y="13839"/>
                    <a:pt x="29199" y="12752"/>
                    <a:pt x="32964" y="10577"/>
                  </a:cubicBezTo>
                  <a:cubicBezTo>
                    <a:pt x="36783" y="8372"/>
                    <a:pt x="38661" y="5474"/>
                    <a:pt x="38607" y="2584"/>
                  </a:cubicBezTo>
                  <a:cubicBezTo>
                    <a:pt x="38612" y="2584"/>
                    <a:pt x="38612" y="0"/>
                    <a:pt x="3861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77;p34">
              <a:extLst>
                <a:ext uri="{FF2B5EF4-FFF2-40B4-BE49-F238E27FC236}">
                  <a16:creationId xmlns:a16="http://schemas.microsoft.com/office/drawing/2014/main" id="{80F2CC08-774A-4C0D-8F7E-CA2AA24B71BE}"/>
                </a:ext>
              </a:extLst>
            </p:cNvPr>
            <p:cNvSpPr/>
            <p:nvPr/>
          </p:nvSpPr>
          <p:spPr>
            <a:xfrm>
              <a:off x="8940672" y="2060325"/>
              <a:ext cx="1677201" cy="968361"/>
            </a:xfrm>
            <a:custGeom>
              <a:avLst/>
              <a:gdLst/>
              <a:ahLst/>
              <a:cxnLst/>
              <a:rect l="l" t="t" r="r" b="b"/>
              <a:pathLst>
                <a:path w="38563" h="22265" extrusionOk="0">
                  <a:moveTo>
                    <a:pt x="19282" y="1"/>
                  </a:moveTo>
                  <a:cubicBezTo>
                    <a:pt x="14168" y="1"/>
                    <a:pt x="9264" y="1173"/>
                    <a:pt x="5648" y="3261"/>
                  </a:cubicBezTo>
                  <a:cubicBezTo>
                    <a:pt x="2031" y="5349"/>
                    <a:pt x="1" y="8180"/>
                    <a:pt x="1" y="11133"/>
                  </a:cubicBezTo>
                  <a:cubicBezTo>
                    <a:pt x="1" y="14085"/>
                    <a:pt x="2031" y="16917"/>
                    <a:pt x="5648" y="19004"/>
                  </a:cubicBezTo>
                  <a:cubicBezTo>
                    <a:pt x="9264" y="21092"/>
                    <a:pt x="14168" y="22264"/>
                    <a:pt x="19282" y="22264"/>
                  </a:cubicBezTo>
                  <a:cubicBezTo>
                    <a:pt x="24395" y="22264"/>
                    <a:pt x="29300" y="21092"/>
                    <a:pt x="32915" y="19004"/>
                  </a:cubicBezTo>
                  <a:cubicBezTo>
                    <a:pt x="36532" y="16917"/>
                    <a:pt x="38563" y="14085"/>
                    <a:pt x="38563" y="11133"/>
                  </a:cubicBezTo>
                  <a:cubicBezTo>
                    <a:pt x="38563" y="8180"/>
                    <a:pt x="36532" y="5349"/>
                    <a:pt x="32915" y="3261"/>
                  </a:cubicBezTo>
                  <a:cubicBezTo>
                    <a:pt x="29300" y="1173"/>
                    <a:pt x="24395" y="1"/>
                    <a:pt x="192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78;p34">
              <a:extLst>
                <a:ext uri="{FF2B5EF4-FFF2-40B4-BE49-F238E27FC236}">
                  <a16:creationId xmlns:a16="http://schemas.microsoft.com/office/drawing/2014/main" id="{C37B76D4-3885-46F9-A8AA-41A8E6540341}"/>
                </a:ext>
              </a:extLst>
            </p:cNvPr>
            <p:cNvSpPr/>
            <p:nvPr/>
          </p:nvSpPr>
          <p:spPr>
            <a:xfrm>
              <a:off x="9017523" y="2122607"/>
              <a:ext cx="1523455" cy="843885"/>
            </a:xfrm>
            <a:custGeom>
              <a:avLst/>
              <a:gdLst/>
              <a:ahLst/>
              <a:cxnLst/>
              <a:rect l="l" t="t" r="r" b="b"/>
              <a:pathLst>
                <a:path w="35028" h="19403" extrusionOk="0">
                  <a:moveTo>
                    <a:pt x="17515" y="0"/>
                  </a:moveTo>
                  <a:cubicBezTo>
                    <a:pt x="12668" y="0"/>
                    <a:pt x="8141" y="1110"/>
                    <a:pt x="4765" y="3132"/>
                  </a:cubicBezTo>
                  <a:cubicBezTo>
                    <a:pt x="1693" y="4970"/>
                    <a:pt x="1" y="7303"/>
                    <a:pt x="1" y="9700"/>
                  </a:cubicBezTo>
                  <a:cubicBezTo>
                    <a:pt x="1" y="9841"/>
                    <a:pt x="8" y="9983"/>
                    <a:pt x="18" y="10120"/>
                  </a:cubicBezTo>
                  <a:cubicBezTo>
                    <a:pt x="202" y="12371"/>
                    <a:pt x="1873" y="14538"/>
                    <a:pt x="4765" y="16270"/>
                  </a:cubicBezTo>
                  <a:cubicBezTo>
                    <a:pt x="8141" y="18292"/>
                    <a:pt x="12668" y="19402"/>
                    <a:pt x="17515" y="19402"/>
                  </a:cubicBezTo>
                  <a:cubicBezTo>
                    <a:pt x="22360" y="19402"/>
                    <a:pt x="26887" y="18292"/>
                    <a:pt x="30266" y="16270"/>
                  </a:cubicBezTo>
                  <a:cubicBezTo>
                    <a:pt x="33157" y="14538"/>
                    <a:pt x="34826" y="12371"/>
                    <a:pt x="35010" y="10120"/>
                  </a:cubicBezTo>
                  <a:cubicBezTo>
                    <a:pt x="35020" y="9983"/>
                    <a:pt x="35027" y="9841"/>
                    <a:pt x="35027" y="9700"/>
                  </a:cubicBezTo>
                  <a:cubicBezTo>
                    <a:pt x="35027" y="7303"/>
                    <a:pt x="33338" y="4970"/>
                    <a:pt x="30266" y="3132"/>
                  </a:cubicBezTo>
                  <a:cubicBezTo>
                    <a:pt x="26887" y="1110"/>
                    <a:pt x="22360" y="0"/>
                    <a:pt x="17515" y="0"/>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79;p34">
              <a:extLst>
                <a:ext uri="{FF2B5EF4-FFF2-40B4-BE49-F238E27FC236}">
                  <a16:creationId xmlns:a16="http://schemas.microsoft.com/office/drawing/2014/main" id="{7A415B74-533A-4413-AA7A-78C84933BFBF}"/>
                </a:ext>
              </a:extLst>
            </p:cNvPr>
            <p:cNvSpPr/>
            <p:nvPr/>
          </p:nvSpPr>
          <p:spPr>
            <a:xfrm>
              <a:off x="9018263" y="2159053"/>
              <a:ext cx="1521977" cy="807438"/>
            </a:xfrm>
            <a:custGeom>
              <a:avLst/>
              <a:gdLst/>
              <a:ahLst/>
              <a:cxnLst/>
              <a:rect l="l" t="t" r="r" b="b"/>
              <a:pathLst>
                <a:path w="34994" h="18565" extrusionOk="0">
                  <a:moveTo>
                    <a:pt x="17496" y="0"/>
                  </a:moveTo>
                  <a:cubicBezTo>
                    <a:pt x="12651" y="0"/>
                    <a:pt x="8124" y="1114"/>
                    <a:pt x="4748" y="3133"/>
                  </a:cubicBezTo>
                  <a:cubicBezTo>
                    <a:pt x="1856" y="4864"/>
                    <a:pt x="184" y="7030"/>
                    <a:pt x="1" y="9282"/>
                  </a:cubicBezTo>
                  <a:cubicBezTo>
                    <a:pt x="185" y="11533"/>
                    <a:pt x="1856" y="13700"/>
                    <a:pt x="4748" y="15432"/>
                  </a:cubicBezTo>
                  <a:cubicBezTo>
                    <a:pt x="8124" y="17454"/>
                    <a:pt x="12651" y="18564"/>
                    <a:pt x="17496" y="18564"/>
                  </a:cubicBezTo>
                  <a:cubicBezTo>
                    <a:pt x="22343" y="18564"/>
                    <a:pt x="26870" y="17454"/>
                    <a:pt x="30249" y="15432"/>
                  </a:cubicBezTo>
                  <a:cubicBezTo>
                    <a:pt x="33140" y="13700"/>
                    <a:pt x="34809" y="11533"/>
                    <a:pt x="34993" y="9282"/>
                  </a:cubicBezTo>
                  <a:cubicBezTo>
                    <a:pt x="34809" y="7031"/>
                    <a:pt x="33140" y="4864"/>
                    <a:pt x="30249" y="3133"/>
                  </a:cubicBezTo>
                  <a:cubicBezTo>
                    <a:pt x="26870" y="1114"/>
                    <a:pt x="22343" y="0"/>
                    <a:pt x="17496" y="0"/>
                  </a:cubicBezTo>
                  <a:close/>
                </a:path>
              </a:pathLst>
            </a:custGeom>
            <a:solidFill>
              <a:srgbClr val="FFC3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80;p34">
              <a:extLst>
                <a:ext uri="{FF2B5EF4-FFF2-40B4-BE49-F238E27FC236}">
                  <a16:creationId xmlns:a16="http://schemas.microsoft.com/office/drawing/2014/main" id="{E4C04D70-C414-4DCA-88B2-AD819C8F277D}"/>
                </a:ext>
              </a:extLst>
            </p:cNvPr>
            <p:cNvSpPr/>
            <p:nvPr/>
          </p:nvSpPr>
          <p:spPr>
            <a:xfrm>
              <a:off x="9331409" y="2248082"/>
              <a:ext cx="935002" cy="592846"/>
            </a:xfrm>
            <a:custGeom>
              <a:avLst/>
              <a:gdLst/>
              <a:ahLst/>
              <a:cxnLst/>
              <a:rect l="l" t="t" r="r" b="b"/>
              <a:pathLst>
                <a:path w="21498" h="13631" extrusionOk="0">
                  <a:moveTo>
                    <a:pt x="4360" y="3389"/>
                  </a:moveTo>
                  <a:lnTo>
                    <a:pt x="8491" y="5935"/>
                  </a:lnTo>
                  <a:cubicBezTo>
                    <a:pt x="8063" y="6045"/>
                    <a:pt x="7642" y="6137"/>
                    <a:pt x="7232" y="6210"/>
                  </a:cubicBezTo>
                  <a:cubicBezTo>
                    <a:pt x="6820" y="6285"/>
                    <a:pt x="6426" y="6327"/>
                    <a:pt x="6050" y="6337"/>
                  </a:cubicBezTo>
                  <a:cubicBezTo>
                    <a:pt x="6003" y="6338"/>
                    <a:pt x="5956" y="6339"/>
                    <a:pt x="5909" y="6339"/>
                  </a:cubicBezTo>
                  <a:cubicBezTo>
                    <a:pt x="5582" y="6339"/>
                    <a:pt x="5263" y="6305"/>
                    <a:pt x="4952" y="6236"/>
                  </a:cubicBezTo>
                  <a:cubicBezTo>
                    <a:pt x="4595" y="6157"/>
                    <a:pt x="4259" y="6019"/>
                    <a:pt x="3942" y="5823"/>
                  </a:cubicBezTo>
                  <a:cubicBezTo>
                    <a:pt x="3351" y="5459"/>
                    <a:pt x="3123" y="5066"/>
                    <a:pt x="3256" y="4643"/>
                  </a:cubicBezTo>
                  <a:cubicBezTo>
                    <a:pt x="3389" y="4222"/>
                    <a:pt x="3759" y="3804"/>
                    <a:pt x="4360" y="3389"/>
                  </a:cubicBezTo>
                  <a:close/>
                  <a:moveTo>
                    <a:pt x="14942" y="6885"/>
                  </a:moveTo>
                  <a:cubicBezTo>
                    <a:pt x="14966" y="6885"/>
                    <a:pt x="14991" y="6885"/>
                    <a:pt x="15015" y="6885"/>
                  </a:cubicBezTo>
                  <a:cubicBezTo>
                    <a:pt x="15797" y="6892"/>
                    <a:pt x="16544" y="7113"/>
                    <a:pt x="17255" y="7552"/>
                  </a:cubicBezTo>
                  <a:cubicBezTo>
                    <a:pt x="17906" y="7953"/>
                    <a:pt x="18223" y="8367"/>
                    <a:pt x="18206" y="8797"/>
                  </a:cubicBezTo>
                  <a:cubicBezTo>
                    <a:pt x="18190" y="9225"/>
                    <a:pt x="17912" y="9657"/>
                    <a:pt x="17371" y="10089"/>
                  </a:cubicBezTo>
                  <a:lnTo>
                    <a:pt x="12582" y="7139"/>
                  </a:lnTo>
                  <a:cubicBezTo>
                    <a:pt x="13394" y="6970"/>
                    <a:pt x="14181" y="6885"/>
                    <a:pt x="14942" y="6885"/>
                  </a:cubicBezTo>
                  <a:close/>
                  <a:moveTo>
                    <a:pt x="8104" y="1"/>
                  </a:moveTo>
                  <a:cubicBezTo>
                    <a:pt x="8073" y="1"/>
                    <a:pt x="8041" y="1"/>
                    <a:pt x="8008" y="2"/>
                  </a:cubicBezTo>
                  <a:cubicBezTo>
                    <a:pt x="7545" y="16"/>
                    <a:pt x="7050" y="90"/>
                    <a:pt x="6526" y="225"/>
                  </a:cubicBezTo>
                  <a:cubicBezTo>
                    <a:pt x="6000" y="359"/>
                    <a:pt x="5470" y="532"/>
                    <a:pt x="4934" y="743"/>
                  </a:cubicBezTo>
                  <a:cubicBezTo>
                    <a:pt x="4397" y="955"/>
                    <a:pt x="3926" y="1169"/>
                    <a:pt x="3523" y="1387"/>
                  </a:cubicBezTo>
                  <a:lnTo>
                    <a:pt x="2903" y="1007"/>
                  </a:lnTo>
                  <a:cubicBezTo>
                    <a:pt x="2790" y="935"/>
                    <a:pt x="2633" y="901"/>
                    <a:pt x="2434" y="901"/>
                  </a:cubicBezTo>
                  <a:cubicBezTo>
                    <a:pt x="2394" y="901"/>
                    <a:pt x="2351" y="902"/>
                    <a:pt x="2307" y="905"/>
                  </a:cubicBezTo>
                  <a:cubicBezTo>
                    <a:pt x="2047" y="922"/>
                    <a:pt x="1827" y="979"/>
                    <a:pt x="1649" y="1074"/>
                  </a:cubicBezTo>
                  <a:cubicBezTo>
                    <a:pt x="1439" y="1189"/>
                    <a:pt x="1322" y="1313"/>
                    <a:pt x="1300" y="1448"/>
                  </a:cubicBezTo>
                  <a:cubicBezTo>
                    <a:pt x="1276" y="1583"/>
                    <a:pt x="1332" y="1693"/>
                    <a:pt x="1469" y="1776"/>
                  </a:cubicBezTo>
                  <a:lnTo>
                    <a:pt x="2127" y="2182"/>
                  </a:lnTo>
                  <a:cubicBezTo>
                    <a:pt x="1606" y="2534"/>
                    <a:pt x="1158" y="2912"/>
                    <a:pt x="783" y="3316"/>
                  </a:cubicBezTo>
                  <a:cubicBezTo>
                    <a:pt x="408" y="3721"/>
                    <a:pt x="177" y="4143"/>
                    <a:pt x="90" y="4584"/>
                  </a:cubicBezTo>
                  <a:cubicBezTo>
                    <a:pt x="1" y="5025"/>
                    <a:pt x="78" y="5475"/>
                    <a:pt x="318" y="5931"/>
                  </a:cubicBezTo>
                  <a:cubicBezTo>
                    <a:pt x="559" y="6388"/>
                    <a:pt x="1035" y="6836"/>
                    <a:pt x="1745" y="7274"/>
                  </a:cubicBezTo>
                  <a:cubicBezTo>
                    <a:pt x="2472" y="7721"/>
                    <a:pt x="3215" y="8019"/>
                    <a:pt x="3973" y="8170"/>
                  </a:cubicBezTo>
                  <a:cubicBezTo>
                    <a:pt x="4603" y="8294"/>
                    <a:pt x="5237" y="8357"/>
                    <a:pt x="5874" y="8357"/>
                  </a:cubicBezTo>
                  <a:cubicBezTo>
                    <a:pt x="6004" y="8357"/>
                    <a:pt x="6135" y="8354"/>
                    <a:pt x="6265" y="8349"/>
                  </a:cubicBezTo>
                  <a:cubicBezTo>
                    <a:pt x="7034" y="8318"/>
                    <a:pt x="7798" y="8219"/>
                    <a:pt x="8560" y="8053"/>
                  </a:cubicBezTo>
                  <a:cubicBezTo>
                    <a:pt x="9321" y="7887"/>
                    <a:pt x="10067" y="7711"/>
                    <a:pt x="10798" y="7525"/>
                  </a:cubicBezTo>
                  <a:lnTo>
                    <a:pt x="16131" y="10812"/>
                  </a:lnTo>
                  <a:cubicBezTo>
                    <a:pt x="15472" y="11116"/>
                    <a:pt x="14843" y="11322"/>
                    <a:pt x="14242" y="11428"/>
                  </a:cubicBezTo>
                  <a:cubicBezTo>
                    <a:pt x="13640" y="11535"/>
                    <a:pt x="13089" y="11601"/>
                    <a:pt x="12586" y="11628"/>
                  </a:cubicBezTo>
                  <a:cubicBezTo>
                    <a:pt x="12083" y="11655"/>
                    <a:pt x="11648" y="11672"/>
                    <a:pt x="11280" y="11677"/>
                  </a:cubicBezTo>
                  <a:cubicBezTo>
                    <a:pt x="10911" y="11684"/>
                    <a:pt x="10630" y="11739"/>
                    <a:pt x="10436" y="11845"/>
                  </a:cubicBezTo>
                  <a:cubicBezTo>
                    <a:pt x="10291" y="11922"/>
                    <a:pt x="10191" y="12025"/>
                    <a:pt x="10137" y="12151"/>
                  </a:cubicBezTo>
                  <a:cubicBezTo>
                    <a:pt x="10084" y="12277"/>
                    <a:pt x="10068" y="12407"/>
                    <a:pt x="10092" y="12544"/>
                  </a:cubicBezTo>
                  <a:cubicBezTo>
                    <a:pt x="10116" y="12680"/>
                    <a:pt x="10177" y="12810"/>
                    <a:pt x="10271" y="12934"/>
                  </a:cubicBezTo>
                  <a:cubicBezTo>
                    <a:pt x="10367" y="13058"/>
                    <a:pt x="10482" y="13162"/>
                    <a:pt x="10619" y="13247"/>
                  </a:cubicBezTo>
                  <a:cubicBezTo>
                    <a:pt x="10892" y="13416"/>
                    <a:pt x="11305" y="13530"/>
                    <a:pt x="11859" y="13591"/>
                  </a:cubicBezTo>
                  <a:cubicBezTo>
                    <a:pt x="12103" y="13617"/>
                    <a:pt x="12362" y="13631"/>
                    <a:pt x="12636" y="13631"/>
                  </a:cubicBezTo>
                  <a:cubicBezTo>
                    <a:pt x="12984" y="13631"/>
                    <a:pt x="13357" y="13609"/>
                    <a:pt x="13754" y="13567"/>
                  </a:cubicBezTo>
                  <a:cubicBezTo>
                    <a:pt x="14464" y="13491"/>
                    <a:pt x="15212" y="13340"/>
                    <a:pt x="16001" y="13114"/>
                  </a:cubicBezTo>
                  <a:cubicBezTo>
                    <a:pt x="16789" y="12890"/>
                    <a:pt x="17563" y="12573"/>
                    <a:pt x="18322" y="12162"/>
                  </a:cubicBezTo>
                  <a:lnTo>
                    <a:pt x="19032" y="12600"/>
                  </a:lnTo>
                  <a:cubicBezTo>
                    <a:pt x="19162" y="12681"/>
                    <a:pt x="19339" y="12722"/>
                    <a:pt x="19560" y="12722"/>
                  </a:cubicBezTo>
                  <a:cubicBezTo>
                    <a:pt x="19571" y="12722"/>
                    <a:pt x="19582" y="12721"/>
                    <a:pt x="19593" y="12721"/>
                  </a:cubicBezTo>
                  <a:cubicBezTo>
                    <a:pt x="19828" y="12717"/>
                    <a:pt x="20051" y="12658"/>
                    <a:pt x="20262" y="12545"/>
                  </a:cubicBezTo>
                  <a:cubicBezTo>
                    <a:pt x="20438" y="12448"/>
                    <a:pt x="20551" y="12327"/>
                    <a:pt x="20599" y="12177"/>
                  </a:cubicBezTo>
                  <a:cubicBezTo>
                    <a:pt x="20647" y="12029"/>
                    <a:pt x="20602" y="11914"/>
                    <a:pt x="20467" y="11829"/>
                  </a:cubicBezTo>
                  <a:lnTo>
                    <a:pt x="19694" y="11355"/>
                  </a:lnTo>
                  <a:cubicBezTo>
                    <a:pt x="20837" y="10544"/>
                    <a:pt x="21426" y="9678"/>
                    <a:pt x="21463" y="8756"/>
                  </a:cubicBezTo>
                  <a:cubicBezTo>
                    <a:pt x="21498" y="7836"/>
                    <a:pt x="20820" y="6946"/>
                    <a:pt x="19428" y="6088"/>
                  </a:cubicBezTo>
                  <a:cubicBezTo>
                    <a:pt x="18657" y="5613"/>
                    <a:pt x="17877" y="5282"/>
                    <a:pt x="17089" y="5094"/>
                  </a:cubicBezTo>
                  <a:cubicBezTo>
                    <a:pt x="16312" y="4911"/>
                    <a:pt x="15539" y="4819"/>
                    <a:pt x="14767" y="4819"/>
                  </a:cubicBezTo>
                  <a:cubicBezTo>
                    <a:pt x="14755" y="4819"/>
                    <a:pt x="14744" y="4819"/>
                    <a:pt x="14732" y="4820"/>
                  </a:cubicBezTo>
                  <a:cubicBezTo>
                    <a:pt x="13948" y="4822"/>
                    <a:pt x="13178" y="4894"/>
                    <a:pt x="12418" y="5034"/>
                  </a:cubicBezTo>
                  <a:cubicBezTo>
                    <a:pt x="11659" y="5173"/>
                    <a:pt x="10922" y="5331"/>
                    <a:pt x="10208" y="5507"/>
                  </a:cubicBezTo>
                  <a:lnTo>
                    <a:pt x="5600" y="2668"/>
                  </a:lnTo>
                  <a:cubicBezTo>
                    <a:pt x="6050" y="2459"/>
                    <a:pt x="6474" y="2300"/>
                    <a:pt x="6871" y="2190"/>
                  </a:cubicBezTo>
                  <a:cubicBezTo>
                    <a:pt x="7268" y="2080"/>
                    <a:pt x="7626" y="1996"/>
                    <a:pt x="7942" y="1938"/>
                  </a:cubicBezTo>
                  <a:cubicBezTo>
                    <a:pt x="8259" y="1882"/>
                    <a:pt x="8535" y="1832"/>
                    <a:pt x="8773" y="1792"/>
                  </a:cubicBezTo>
                  <a:cubicBezTo>
                    <a:pt x="9010" y="1751"/>
                    <a:pt x="9202" y="1692"/>
                    <a:pt x="9347" y="1613"/>
                  </a:cubicBezTo>
                  <a:cubicBezTo>
                    <a:pt x="9524" y="1517"/>
                    <a:pt x="9637" y="1404"/>
                    <a:pt x="9682" y="1273"/>
                  </a:cubicBezTo>
                  <a:cubicBezTo>
                    <a:pt x="9728" y="1142"/>
                    <a:pt x="9728" y="1011"/>
                    <a:pt x="9679" y="879"/>
                  </a:cubicBezTo>
                  <a:cubicBezTo>
                    <a:pt x="9631" y="746"/>
                    <a:pt x="9552" y="622"/>
                    <a:pt x="9441" y="507"/>
                  </a:cubicBezTo>
                  <a:cubicBezTo>
                    <a:pt x="9330" y="391"/>
                    <a:pt x="9220" y="301"/>
                    <a:pt x="9114" y="236"/>
                  </a:cubicBezTo>
                  <a:cubicBezTo>
                    <a:pt x="8860" y="79"/>
                    <a:pt x="8523" y="1"/>
                    <a:pt x="8104" y="1"/>
                  </a:cubicBezTo>
                  <a:close/>
                </a:path>
              </a:pathLst>
            </a:custGeom>
            <a:solidFill>
              <a:srgbClr val="FF92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81;p34">
              <a:extLst>
                <a:ext uri="{FF2B5EF4-FFF2-40B4-BE49-F238E27FC236}">
                  <a16:creationId xmlns:a16="http://schemas.microsoft.com/office/drawing/2014/main" id="{5E18C436-D50B-4CC1-A1EF-69205328E8DA}"/>
                </a:ext>
              </a:extLst>
            </p:cNvPr>
            <p:cNvSpPr/>
            <p:nvPr/>
          </p:nvSpPr>
          <p:spPr>
            <a:xfrm>
              <a:off x="8975423" y="2390564"/>
              <a:ext cx="1681551" cy="601893"/>
            </a:xfrm>
            <a:custGeom>
              <a:avLst/>
              <a:gdLst/>
              <a:ahLst/>
              <a:cxnLst/>
              <a:rect l="l" t="t" r="r" b="b"/>
              <a:pathLst>
                <a:path w="38663" h="13839" extrusionOk="0">
                  <a:moveTo>
                    <a:pt x="50" y="1"/>
                  </a:moveTo>
                  <a:lnTo>
                    <a:pt x="50" y="2585"/>
                  </a:lnTo>
                  <a:cubicBezTo>
                    <a:pt x="1" y="5475"/>
                    <a:pt x="1880" y="8373"/>
                    <a:pt x="5699" y="10578"/>
                  </a:cubicBezTo>
                  <a:cubicBezTo>
                    <a:pt x="9464" y="12751"/>
                    <a:pt x="14398" y="13838"/>
                    <a:pt x="19332" y="13838"/>
                  </a:cubicBezTo>
                  <a:cubicBezTo>
                    <a:pt x="24267" y="13838"/>
                    <a:pt x="29201" y="12751"/>
                    <a:pt x="32966" y="10578"/>
                  </a:cubicBezTo>
                  <a:cubicBezTo>
                    <a:pt x="36784" y="8373"/>
                    <a:pt x="38662" y="5475"/>
                    <a:pt x="38609" y="2585"/>
                  </a:cubicBezTo>
                  <a:cubicBezTo>
                    <a:pt x="38613" y="2585"/>
                    <a:pt x="38613" y="1"/>
                    <a:pt x="386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82;p34">
              <a:extLst>
                <a:ext uri="{FF2B5EF4-FFF2-40B4-BE49-F238E27FC236}">
                  <a16:creationId xmlns:a16="http://schemas.microsoft.com/office/drawing/2014/main" id="{1387CE6E-76F7-4459-8918-B9F7E1E6FF77}"/>
                </a:ext>
              </a:extLst>
            </p:cNvPr>
            <p:cNvSpPr/>
            <p:nvPr/>
          </p:nvSpPr>
          <p:spPr>
            <a:xfrm>
              <a:off x="8977641" y="1906405"/>
              <a:ext cx="1677201" cy="968317"/>
            </a:xfrm>
            <a:custGeom>
              <a:avLst/>
              <a:gdLst/>
              <a:ahLst/>
              <a:cxnLst/>
              <a:rect l="l" t="t" r="r" b="b"/>
              <a:pathLst>
                <a:path w="38563" h="22264" extrusionOk="0">
                  <a:moveTo>
                    <a:pt x="19281" y="0"/>
                  </a:moveTo>
                  <a:cubicBezTo>
                    <a:pt x="14168" y="0"/>
                    <a:pt x="9263" y="1172"/>
                    <a:pt x="5648" y="3261"/>
                  </a:cubicBezTo>
                  <a:cubicBezTo>
                    <a:pt x="2031" y="5349"/>
                    <a:pt x="1" y="8179"/>
                    <a:pt x="1" y="11133"/>
                  </a:cubicBezTo>
                  <a:cubicBezTo>
                    <a:pt x="1" y="14085"/>
                    <a:pt x="2031" y="16917"/>
                    <a:pt x="5648" y="19003"/>
                  </a:cubicBezTo>
                  <a:cubicBezTo>
                    <a:pt x="9263" y="21092"/>
                    <a:pt x="14168" y="22264"/>
                    <a:pt x="19281" y="22264"/>
                  </a:cubicBezTo>
                  <a:cubicBezTo>
                    <a:pt x="24395" y="22264"/>
                    <a:pt x="29299" y="21092"/>
                    <a:pt x="32915" y="19003"/>
                  </a:cubicBezTo>
                  <a:cubicBezTo>
                    <a:pt x="36532" y="16917"/>
                    <a:pt x="38562" y="14085"/>
                    <a:pt x="38562" y="11133"/>
                  </a:cubicBezTo>
                  <a:cubicBezTo>
                    <a:pt x="38562" y="8179"/>
                    <a:pt x="36532" y="5349"/>
                    <a:pt x="32915" y="3261"/>
                  </a:cubicBezTo>
                  <a:cubicBezTo>
                    <a:pt x="29299" y="1172"/>
                    <a:pt x="24395" y="0"/>
                    <a:pt x="192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83;p34">
              <a:extLst>
                <a:ext uri="{FF2B5EF4-FFF2-40B4-BE49-F238E27FC236}">
                  <a16:creationId xmlns:a16="http://schemas.microsoft.com/office/drawing/2014/main" id="{B4E28496-40A0-4126-8F43-ABEEF7BE7E4E}"/>
                </a:ext>
              </a:extLst>
            </p:cNvPr>
            <p:cNvSpPr/>
            <p:nvPr/>
          </p:nvSpPr>
          <p:spPr>
            <a:xfrm>
              <a:off x="8978292" y="1968643"/>
              <a:ext cx="1523412" cy="843885"/>
            </a:xfrm>
            <a:custGeom>
              <a:avLst/>
              <a:gdLst/>
              <a:ahLst/>
              <a:cxnLst/>
              <a:rect l="l" t="t" r="r" b="b"/>
              <a:pathLst>
                <a:path w="35027" h="19403" extrusionOk="0">
                  <a:moveTo>
                    <a:pt x="17513" y="1"/>
                  </a:moveTo>
                  <a:cubicBezTo>
                    <a:pt x="12667" y="1"/>
                    <a:pt x="8140" y="1111"/>
                    <a:pt x="4764" y="3133"/>
                  </a:cubicBezTo>
                  <a:cubicBezTo>
                    <a:pt x="1693" y="4970"/>
                    <a:pt x="0" y="7304"/>
                    <a:pt x="0" y="9700"/>
                  </a:cubicBezTo>
                  <a:cubicBezTo>
                    <a:pt x="0" y="9841"/>
                    <a:pt x="7" y="9982"/>
                    <a:pt x="17" y="10120"/>
                  </a:cubicBezTo>
                  <a:cubicBezTo>
                    <a:pt x="201" y="12372"/>
                    <a:pt x="1873" y="14539"/>
                    <a:pt x="4764" y="16270"/>
                  </a:cubicBezTo>
                  <a:cubicBezTo>
                    <a:pt x="8140" y="18292"/>
                    <a:pt x="12667" y="19403"/>
                    <a:pt x="17513" y="19403"/>
                  </a:cubicBezTo>
                  <a:cubicBezTo>
                    <a:pt x="22360" y="19403"/>
                    <a:pt x="26887" y="18292"/>
                    <a:pt x="30266" y="16270"/>
                  </a:cubicBezTo>
                  <a:cubicBezTo>
                    <a:pt x="33157" y="14539"/>
                    <a:pt x="34825" y="12372"/>
                    <a:pt x="35010" y="10120"/>
                  </a:cubicBezTo>
                  <a:cubicBezTo>
                    <a:pt x="35020" y="9982"/>
                    <a:pt x="35027" y="9841"/>
                    <a:pt x="35027" y="9700"/>
                  </a:cubicBezTo>
                  <a:cubicBezTo>
                    <a:pt x="35027" y="7304"/>
                    <a:pt x="33337" y="4970"/>
                    <a:pt x="30266" y="3133"/>
                  </a:cubicBezTo>
                  <a:cubicBezTo>
                    <a:pt x="26887" y="1111"/>
                    <a:pt x="22360" y="1"/>
                    <a:pt x="1751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84;p34">
              <a:extLst>
                <a:ext uri="{FF2B5EF4-FFF2-40B4-BE49-F238E27FC236}">
                  <a16:creationId xmlns:a16="http://schemas.microsoft.com/office/drawing/2014/main" id="{022D69CA-D65C-483D-B4AB-D0CC3ECC16F0}"/>
                </a:ext>
              </a:extLst>
            </p:cNvPr>
            <p:cNvSpPr/>
            <p:nvPr/>
          </p:nvSpPr>
          <p:spPr>
            <a:xfrm>
              <a:off x="9131431" y="2005133"/>
              <a:ext cx="1521933" cy="807395"/>
            </a:xfrm>
            <a:custGeom>
              <a:avLst/>
              <a:gdLst/>
              <a:ahLst/>
              <a:cxnLst/>
              <a:rect l="l" t="t" r="r" b="b"/>
              <a:pathLst>
                <a:path w="34993" h="18564" extrusionOk="0">
                  <a:moveTo>
                    <a:pt x="17497" y="0"/>
                  </a:moveTo>
                  <a:cubicBezTo>
                    <a:pt x="12650" y="0"/>
                    <a:pt x="8123" y="1113"/>
                    <a:pt x="4747" y="3131"/>
                  </a:cubicBezTo>
                  <a:cubicBezTo>
                    <a:pt x="1856" y="4864"/>
                    <a:pt x="185" y="7030"/>
                    <a:pt x="0" y="9281"/>
                  </a:cubicBezTo>
                  <a:cubicBezTo>
                    <a:pt x="185" y="11533"/>
                    <a:pt x="1856" y="13700"/>
                    <a:pt x="4747" y="15431"/>
                  </a:cubicBezTo>
                  <a:cubicBezTo>
                    <a:pt x="8123" y="17453"/>
                    <a:pt x="12650" y="18564"/>
                    <a:pt x="17497" y="18564"/>
                  </a:cubicBezTo>
                  <a:cubicBezTo>
                    <a:pt x="22343" y="18564"/>
                    <a:pt x="26870" y="17453"/>
                    <a:pt x="30249" y="15431"/>
                  </a:cubicBezTo>
                  <a:cubicBezTo>
                    <a:pt x="33140" y="13700"/>
                    <a:pt x="34810" y="11533"/>
                    <a:pt x="34993" y="9281"/>
                  </a:cubicBezTo>
                  <a:cubicBezTo>
                    <a:pt x="34808" y="7030"/>
                    <a:pt x="33140" y="4864"/>
                    <a:pt x="30249" y="3131"/>
                  </a:cubicBezTo>
                  <a:cubicBezTo>
                    <a:pt x="26870" y="1113"/>
                    <a:pt x="22343" y="0"/>
                    <a:pt x="1749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85;p34">
              <a:extLst>
                <a:ext uri="{FF2B5EF4-FFF2-40B4-BE49-F238E27FC236}">
                  <a16:creationId xmlns:a16="http://schemas.microsoft.com/office/drawing/2014/main" id="{58B23FA7-4B17-4D42-832B-AC4F45726392}"/>
                </a:ext>
              </a:extLst>
            </p:cNvPr>
            <p:cNvSpPr/>
            <p:nvPr/>
          </p:nvSpPr>
          <p:spPr>
            <a:xfrm>
              <a:off x="9368377" y="2094162"/>
              <a:ext cx="935002" cy="592846"/>
            </a:xfrm>
            <a:custGeom>
              <a:avLst/>
              <a:gdLst/>
              <a:ahLst/>
              <a:cxnLst/>
              <a:rect l="l" t="t" r="r" b="b"/>
              <a:pathLst>
                <a:path w="21498" h="13631" extrusionOk="0">
                  <a:moveTo>
                    <a:pt x="4360" y="3389"/>
                  </a:moveTo>
                  <a:lnTo>
                    <a:pt x="8491" y="5935"/>
                  </a:lnTo>
                  <a:cubicBezTo>
                    <a:pt x="8063" y="6045"/>
                    <a:pt x="7643" y="6137"/>
                    <a:pt x="7231" y="6210"/>
                  </a:cubicBezTo>
                  <a:cubicBezTo>
                    <a:pt x="6820" y="6283"/>
                    <a:pt x="6425" y="6325"/>
                    <a:pt x="6049" y="6337"/>
                  </a:cubicBezTo>
                  <a:cubicBezTo>
                    <a:pt x="6002" y="6338"/>
                    <a:pt x="5955" y="6339"/>
                    <a:pt x="5909" y="6339"/>
                  </a:cubicBezTo>
                  <a:cubicBezTo>
                    <a:pt x="5582" y="6339"/>
                    <a:pt x="5262" y="6304"/>
                    <a:pt x="4952" y="6235"/>
                  </a:cubicBezTo>
                  <a:cubicBezTo>
                    <a:pt x="4595" y="6156"/>
                    <a:pt x="4258" y="6018"/>
                    <a:pt x="3941" y="5822"/>
                  </a:cubicBezTo>
                  <a:cubicBezTo>
                    <a:pt x="3351" y="5459"/>
                    <a:pt x="3123" y="5066"/>
                    <a:pt x="3257" y="4643"/>
                  </a:cubicBezTo>
                  <a:cubicBezTo>
                    <a:pt x="3389" y="4220"/>
                    <a:pt x="3758" y="3803"/>
                    <a:pt x="4360" y="3389"/>
                  </a:cubicBezTo>
                  <a:close/>
                  <a:moveTo>
                    <a:pt x="14941" y="6884"/>
                  </a:moveTo>
                  <a:cubicBezTo>
                    <a:pt x="14966" y="6884"/>
                    <a:pt x="14990" y="6885"/>
                    <a:pt x="15015" y="6885"/>
                  </a:cubicBezTo>
                  <a:cubicBezTo>
                    <a:pt x="15797" y="6890"/>
                    <a:pt x="16543" y="7113"/>
                    <a:pt x="17255" y="7551"/>
                  </a:cubicBezTo>
                  <a:cubicBezTo>
                    <a:pt x="17906" y="7951"/>
                    <a:pt x="18223" y="8367"/>
                    <a:pt x="18206" y="8797"/>
                  </a:cubicBezTo>
                  <a:cubicBezTo>
                    <a:pt x="18191" y="9225"/>
                    <a:pt x="17912" y="9656"/>
                    <a:pt x="17371" y="10089"/>
                  </a:cubicBezTo>
                  <a:lnTo>
                    <a:pt x="12581" y="7137"/>
                  </a:lnTo>
                  <a:cubicBezTo>
                    <a:pt x="13394" y="6969"/>
                    <a:pt x="14181" y="6884"/>
                    <a:pt x="14941" y="6884"/>
                  </a:cubicBezTo>
                  <a:close/>
                  <a:moveTo>
                    <a:pt x="8104" y="0"/>
                  </a:moveTo>
                  <a:cubicBezTo>
                    <a:pt x="8072" y="0"/>
                    <a:pt x="8040" y="1"/>
                    <a:pt x="8008" y="2"/>
                  </a:cubicBezTo>
                  <a:cubicBezTo>
                    <a:pt x="7544" y="16"/>
                    <a:pt x="7050" y="89"/>
                    <a:pt x="6525" y="224"/>
                  </a:cubicBezTo>
                  <a:cubicBezTo>
                    <a:pt x="6000" y="358"/>
                    <a:pt x="5470" y="532"/>
                    <a:pt x="4933" y="743"/>
                  </a:cubicBezTo>
                  <a:cubicBezTo>
                    <a:pt x="4396" y="954"/>
                    <a:pt x="3926" y="1168"/>
                    <a:pt x="3523" y="1387"/>
                  </a:cubicBezTo>
                  <a:lnTo>
                    <a:pt x="2903" y="1005"/>
                  </a:lnTo>
                  <a:cubicBezTo>
                    <a:pt x="2789" y="934"/>
                    <a:pt x="2631" y="899"/>
                    <a:pt x="2432" y="899"/>
                  </a:cubicBezTo>
                  <a:cubicBezTo>
                    <a:pt x="2392" y="899"/>
                    <a:pt x="2350" y="901"/>
                    <a:pt x="2307" y="903"/>
                  </a:cubicBezTo>
                  <a:cubicBezTo>
                    <a:pt x="2046" y="920"/>
                    <a:pt x="1826" y="978"/>
                    <a:pt x="1649" y="1074"/>
                  </a:cubicBezTo>
                  <a:cubicBezTo>
                    <a:pt x="1439" y="1187"/>
                    <a:pt x="1323" y="1312"/>
                    <a:pt x="1299" y="1446"/>
                  </a:cubicBezTo>
                  <a:cubicBezTo>
                    <a:pt x="1276" y="1583"/>
                    <a:pt x="1332" y="1691"/>
                    <a:pt x="1469" y="1776"/>
                  </a:cubicBezTo>
                  <a:lnTo>
                    <a:pt x="2127" y="2181"/>
                  </a:lnTo>
                  <a:cubicBezTo>
                    <a:pt x="1605" y="2532"/>
                    <a:pt x="1157" y="2911"/>
                    <a:pt x="782" y="3316"/>
                  </a:cubicBezTo>
                  <a:cubicBezTo>
                    <a:pt x="408" y="3720"/>
                    <a:pt x="176" y="4143"/>
                    <a:pt x="89" y="4584"/>
                  </a:cubicBezTo>
                  <a:cubicBezTo>
                    <a:pt x="0" y="5025"/>
                    <a:pt x="78" y="5474"/>
                    <a:pt x="317" y="5931"/>
                  </a:cubicBezTo>
                  <a:cubicBezTo>
                    <a:pt x="558" y="6387"/>
                    <a:pt x="1035" y="6834"/>
                    <a:pt x="1745" y="7272"/>
                  </a:cubicBezTo>
                  <a:cubicBezTo>
                    <a:pt x="2472" y="7720"/>
                    <a:pt x="3214" y="8019"/>
                    <a:pt x="3972" y="8168"/>
                  </a:cubicBezTo>
                  <a:cubicBezTo>
                    <a:pt x="4601" y="8293"/>
                    <a:pt x="5233" y="8355"/>
                    <a:pt x="5869" y="8355"/>
                  </a:cubicBezTo>
                  <a:cubicBezTo>
                    <a:pt x="6001" y="8355"/>
                    <a:pt x="6133" y="8353"/>
                    <a:pt x="6265" y="8347"/>
                  </a:cubicBezTo>
                  <a:cubicBezTo>
                    <a:pt x="7034" y="8318"/>
                    <a:pt x="7799" y="8219"/>
                    <a:pt x="8560" y="8051"/>
                  </a:cubicBezTo>
                  <a:cubicBezTo>
                    <a:pt x="9321" y="7885"/>
                    <a:pt x="10066" y="7709"/>
                    <a:pt x="10798" y="7524"/>
                  </a:cubicBezTo>
                  <a:lnTo>
                    <a:pt x="16132" y="10812"/>
                  </a:lnTo>
                  <a:cubicBezTo>
                    <a:pt x="15473" y="11116"/>
                    <a:pt x="14843" y="11320"/>
                    <a:pt x="14241" y="11427"/>
                  </a:cubicBezTo>
                  <a:cubicBezTo>
                    <a:pt x="13640" y="11533"/>
                    <a:pt x="13089" y="11599"/>
                    <a:pt x="12586" y="11626"/>
                  </a:cubicBezTo>
                  <a:cubicBezTo>
                    <a:pt x="12083" y="11653"/>
                    <a:pt x="11647" y="11670"/>
                    <a:pt x="11279" y="11677"/>
                  </a:cubicBezTo>
                  <a:cubicBezTo>
                    <a:pt x="10910" y="11682"/>
                    <a:pt x="10630" y="11739"/>
                    <a:pt x="10435" y="11843"/>
                  </a:cubicBezTo>
                  <a:cubicBezTo>
                    <a:pt x="10290" y="11922"/>
                    <a:pt x="10190" y="12025"/>
                    <a:pt x="10137" y="12150"/>
                  </a:cubicBezTo>
                  <a:cubicBezTo>
                    <a:pt x="10083" y="12276"/>
                    <a:pt x="10068" y="12407"/>
                    <a:pt x="10093" y="12543"/>
                  </a:cubicBezTo>
                  <a:cubicBezTo>
                    <a:pt x="10116" y="12680"/>
                    <a:pt x="10176" y="12810"/>
                    <a:pt x="10271" y="12934"/>
                  </a:cubicBezTo>
                  <a:cubicBezTo>
                    <a:pt x="10366" y="13058"/>
                    <a:pt x="10482" y="13162"/>
                    <a:pt x="10619" y="13246"/>
                  </a:cubicBezTo>
                  <a:cubicBezTo>
                    <a:pt x="10892" y="13414"/>
                    <a:pt x="11306" y="13528"/>
                    <a:pt x="11859" y="13590"/>
                  </a:cubicBezTo>
                  <a:cubicBezTo>
                    <a:pt x="12103" y="13617"/>
                    <a:pt x="12362" y="13630"/>
                    <a:pt x="12636" y="13630"/>
                  </a:cubicBezTo>
                  <a:cubicBezTo>
                    <a:pt x="12984" y="13630"/>
                    <a:pt x="13357" y="13609"/>
                    <a:pt x="13754" y="13566"/>
                  </a:cubicBezTo>
                  <a:cubicBezTo>
                    <a:pt x="14464" y="13489"/>
                    <a:pt x="15212" y="13339"/>
                    <a:pt x="16001" y="13114"/>
                  </a:cubicBezTo>
                  <a:cubicBezTo>
                    <a:pt x="16789" y="12890"/>
                    <a:pt x="17562" y="12573"/>
                    <a:pt x="18322" y="12161"/>
                  </a:cubicBezTo>
                  <a:lnTo>
                    <a:pt x="19032" y="12600"/>
                  </a:lnTo>
                  <a:cubicBezTo>
                    <a:pt x="19163" y="12680"/>
                    <a:pt x="19338" y="12720"/>
                    <a:pt x="19559" y="12720"/>
                  </a:cubicBezTo>
                  <a:cubicBezTo>
                    <a:pt x="19570" y="12720"/>
                    <a:pt x="19581" y="12720"/>
                    <a:pt x="19593" y="12719"/>
                  </a:cubicBezTo>
                  <a:cubicBezTo>
                    <a:pt x="19828" y="12717"/>
                    <a:pt x="20052" y="12657"/>
                    <a:pt x="20262" y="12543"/>
                  </a:cubicBezTo>
                  <a:cubicBezTo>
                    <a:pt x="20439" y="12447"/>
                    <a:pt x="20551" y="12325"/>
                    <a:pt x="20599" y="12177"/>
                  </a:cubicBezTo>
                  <a:cubicBezTo>
                    <a:pt x="20646" y="12029"/>
                    <a:pt x="20603" y="11913"/>
                    <a:pt x="20466" y="11829"/>
                  </a:cubicBezTo>
                  <a:lnTo>
                    <a:pt x="19694" y="11354"/>
                  </a:lnTo>
                  <a:cubicBezTo>
                    <a:pt x="20837" y="10544"/>
                    <a:pt x="21426" y="9677"/>
                    <a:pt x="21462" y="8756"/>
                  </a:cubicBezTo>
                  <a:cubicBezTo>
                    <a:pt x="21498" y="7834"/>
                    <a:pt x="20821" y="6945"/>
                    <a:pt x="19428" y="6087"/>
                  </a:cubicBezTo>
                  <a:cubicBezTo>
                    <a:pt x="18657" y="5611"/>
                    <a:pt x="17876" y="5281"/>
                    <a:pt x="17089" y="5094"/>
                  </a:cubicBezTo>
                  <a:cubicBezTo>
                    <a:pt x="16318" y="4911"/>
                    <a:pt x="15550" y="4819"/>
                    <a:pt x="14783" y="4819"/>
                  </a:cubicBezTo>
                  <a:cubicBezTo>
                    <a:pt x="14766" y="4819"/>
                    <a:pt x="14749" y="4819"/>
                    <a:pt x="14731" y="4819"/>
                  </a:cubicBezTo>
                  <a:cubicBezTo>
                    <a:pt x="13948" y="4822"/>
                    <a:pt x="13177" y="4894"/>
                    <a:pt x="12418" y="5033"/>
                  </a:cubicBezTo>
                  <a:cubicBezTo>
                    <a:pt x="11658" y="5173"/>
                    <a:pt x="10922" y="5331"/>
                    <a:pt x="10207" y="5507"/>
                  </a:cubicBezTo>
                  <a:lnTo>
                    <a:pt x="5600" y="2666"/>
                  </a:lnTo>
                  <a:cubicBezTo>
                    <a:pt x="6049" y="2459"/>
                    <a:pt x="6473" y="2298"/>
                    <a:pt x="6871" y="2189"/>
                  </a:cubicBezTo>
                  <a:cubicBezTo>
                    <a:pt x="7268" y="2079"/>
                    <a:pt x="7626" y="1995"/>
                    <a:pt x="7942" y="1938"/>
                  </a:cubicBezTo>
                  <a:cubicBezTo>
                    <a:pt x="8259" y="1881"/>
                    <a:pt x="8536" y="1832"/>
                    <a:pt x="8773" y="1791"/>
                  </a:cubicBezTo>
                  <a:cubicBezTo>
                    <a:pt x="9010" y="1750"/>
                    <a:pt x="9201" y="1691"/>
                    <a:pt x="9346" y="1612"/>
                  </a:cubicBezTo>
                  <a:cubicBezTo>
                    <a:pt x="9524" y="1516"/>
                    <a:pt x="9637" y="1402"/>
                    <a:pt x="9683" y="1273"/>
                  </a:cubicBezTo>
                  <a:cubicBezTo>
                    <a:pt x="9728" y="1142"/>
                    <a:pt x="9728" y="1011"/>
                    <a:pt x="9680" y="878"/>
                  </a:cubicBezTo>
                  <a:cubicBezTo>
                    <a:pt x="9631" y="746"/>
                    <a:pt x="9552" y="622"/>
                    <a:pt x="9441" y="506"/>
                  </a:cubicBezTo>
                  <a:cubicBezTo>
                    <a:pt x="9329" y="391"/>
                    <a:pt x="9219" y="300"/>
                    <a:pt x="9114" y="234"/>
                  </a:cubicBezTo>
                  <a:cubicBezTo>
                    <a:pt x="8860" y="78"/>
                    <a:pt x="8523" y="0"/>
                    <a:pt x="810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86;p34">
              <a:extLst>
                <a:ext uri="{FF2B5EF4-FFF2-40B4-BE49-F238E27FC236}">
                  <a16:creationId xmlns:a16="http://schemas.microsoft.com/office/drawing/2014/main" id="{7F4E3BF4-32AC-4532-BF01-4C82076C173F}"/>
                </a:ext>
              </a:extLst>
            </p:cNvPr>
            <p:cNvSpPr/>
            <p:nvPr/>
          </p:nvSpPr>
          <p:spPr>
            <a:xfrm>
              <a:off x="8927581" y="2302492"/>
              <a:ext cx="1099447" cy="1372145"/>
            </a:xfrm>
            <a:custGeom>
              <a:avLst/>
              <a:gdLst/>
              <a:ahLst/>
              <a:cxnLst/>
              <a:rect l="l" t="t" r="r" b="b"/>
              <a:pathLst>
                <a:path w="25279" h="31549" extrusionOk="0">
                  <a:moveTo>
                    <a:pt x="19755" y="1"/>
                  </a:moveTo>
                  <a:cubicBezTo>
                    <a:pt x="19551" y="1"/>
                    <a:pt x="19339" y="5"/>
                    <a:pt x="19121" y="12"/>
                  </a:cubicBezTo>
                  <a:lnTo>
                    <a:pt x="4288" y="6091"/>
                  </a:lnTo>
                  <a:lnTo>
                    <a:pt x="2" y="23096"/>
                  </a:lnTo>
                  <a:lnTo>
                    <a:pt x="0" y="23096"/>
                  </a:lnTo>
                  <a:cubicBezTo>
                    <a:pt x="937" y="27953"/>
                    <a:pt x="7389" y="30816"/>
                    <a:pt x="10190" y="31549"/>
                  </a:cubicBezTo>
                  <a:cubicBezTo>
                    <a:pt x="13482" y="27692"/>
                    <a:pt x="14117" y="20133"/>
                    <a:pt x="14322" y="12659"/>
                  </a:cubicBezTo>
                  <a:cubicBezTo>
                    <a:pt x="14322" y="12659"/>
                    <a:pt x="22242" y="8279"/>
                    <a:pt x="23674" y="5172"/>
                  </a:cubicBezTo>
                  <a:cubicBezTo>
                    <a:pt x="25278" y="1693"/>
                    <a:pt x="24075" y="1"/>
                    <a:pt x="19755" y="1"/>
                  </a:cubicBezTo>
                  <a:close/>
                </a:path>
              </a:pathLst>
            </a:custGeom>
            <a:solidFill>
              <a:srgbClr val="FF923B">
                <a:alpha val="493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87;p34">
              <a:extLst>
                <a:ext uri="{FF2B5EF4-FFF2-40B4-BE49-F238E27FC236}">
                  <a16:creationId xmlns:a16="http://schemas.microsoft.com/office/drawing/2014/main" id="{DDA9C9EB-C870-4A34-B331-F7ECE3A4B677}"/>
                </a:ext>
              </a:extLst>
            </p:cNvPr>
            <p:cNvSpPr/>
            <p:nvPr/>
          </p:nvSpPr>
          <p:spPr>
            <a:xfrm>
              <a:off x="9139650" y="1714386"/>
              <a:ext cx="349419" cy="626640"/>
            </a:xfrm>
            <a:custGeom>
              <a:avLst/>
              <a:gdLst/>
              <a:ahLst/>
              <a:cxnLst/>
              <a:rect l="l" t="t" r="r" b="b"/>
              <a:pathLst>
                <a:path w="8034" h="14408" extrusionOk="0">
                  <a:moveTo>
                    <a:pt x="6754" y="1"/>
                  </a:moveTo>
                  <a:lnTo>
                    <a:pt x="2543" y="7466"/>
                  </a:lnTo>
                  <a:lnTo>
                    <a:pt x="319" y="12686"/>
                  </a:lnTo>
                  <a:cubicBezTo>
                    <a:pt x="0" y="13711"/>
                    <a:pt x="1054" y="14408"/>
                    <a:pt x="1941" y="14408"/>
                  </a:cubicBezTo>
                  <a:cubicBezTo>
                    <a:pt x="2288" y="14408"/>
                    <a:pt x="2609" y="14302"/>
                    <a:pt x="2813" y="14068"/>
                  </a:cubicBezTo>
                  <a:lnTo>
                    <a:pt x="5438" y="9490"/>
                  </a:lnTo>
                  <a:lnTo>
                    <a:pt x="7765" y="6369"/>
                  </a:lnTo>
                  <a:lnTo>
                    <a:pt x="8034" y="2730"/>
                  </a:lnTo>
                  <a:lnTo>
                    <a:pt x="675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88;p34">
              <a:extLst>
                <a:ext uri="{FF2B5EF4-FFF2-40B4-BE49-F238E27FC236}">
                  <a16:creationId xmlns:a16="http://schemas.microsoft.com/office/drawing/2014/main" id="{143E1A53-EB32-43DA-9C9B-92F9A0B0E6E8}"/>
                </a:ext>
              </a:extLst>
            </p:cNvPr>
            <p:cNvSpPr/>
            <p:nvPr/>
          </p:nvSpPr>
          <p:spPr>
            <a:xfrm>
              <a:off x="8781403" y="2981062"/>
              <a:ext cx="393477" cy="332718"/>
            </a:xfrm>
            <a:custGeom>
              <a:avLst/>
              <a:gdLst/>
              <a:ahLst/>
              <a:cxnLst/>
              <a:rect l="l" t="t" r="r" b="b"/>
              <a:pathLst>
                <a:path w="9047" h="7650" extrusionOk="0">
                  <a:moveTo>
                    <a:pt x="8300" y="1"/>
                  </a:moveTo>
                  <a:lnTo>
                    <a:pt x="5421" y="250"/>
                  </a:lnTo>
                  <a:cubicBezTo>
                    <a:pt x="5421" y="250"/>
                    <a:pt x="4845" y="2572"/>
                    <a:pt x="4830" y="2677"/>
                  </a:cubicBezTo>
                  <a:cubicBezTo>
                    <a:pt x="4813" y="2779"/>
                    <a:pt x="3578" y="3857"/>
                    <a:pt x="3507" y="3914"/>
                  </a:cubicBezTo>
                  <a:cubicBezTo>
                    <a:pt x="3435" y="3971"/>
                    <a:pt x="608" y="5544"/>
                    <a:pt x="608" y="5544"/>
                  </a:cubicBezTo>
                  <a:cubicBezTo>
                    <a:pt x="187" y="5969"/>
                    <a:pt x="1" y="6368"/>
                    <a:pt x="73" y="6740"/>
                  </a:cubicBezTo>
                  <a:cubicBezTo>
                    <a:pt x="358" y="7400"/>
                    <a:pt x="1021" y="7649"/>
                    <a:pt x="1981" y="7649"/>
                  </a:cubicBezTo>
                  <a:cubicBezTo>
                    <a:pt x="2168" y="7649"/>
                    <a:pt x="2366" y="7640"/>
                    <a:pt x="2575" y="7622"/>
                  </a:cubicBezTo>
                  <a:cubicBezTo>
                    <a:pt x="4735" y="7438"/>
                    <a:pt x="5437" y="6148"/>
                    <a:pt x="7036" y="5754"/>
                  </a:cubicBezTo>
                  <a:cubicBezTo>
                    <a:pt x="7865" y="5550"/>
                    <a:pt x="8858" y="5545"/>
                    <a:pt x="9047" y="4481"/>
                  </a:cubicBezTo>
                  <a:cubicBezTo>
                    <a:pt x="9027" y="3447"/>
                    <a:pt x="8950" y="2537"/>
                    <a:pt x="8616" y="2169"/>
                  </a:cubicBezTo>
                  <a:lnTo>
                    <a:pt x="830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89;p34">
              <a:extLst>
                <a:ext uri="{FF2B5EF4-FFF2-40B4-BE49-F238E27FC236}">
                  <a16:creationId xmlns:a16="http://schemas.microsoft.com/office/drawing/2014/main" id="{D81C0A37-F266-4701-9327-EE8283041427}"/>
                </a:ext>
              </a:extLst>
            </p:cNvPr>
            <p:cNvSpPr/>
            <p:nvPr/>
          </p:nvSpPr>
          <p:spPr>
            <a:xfrm>
              <a:off x="9228331" y="3158076"/>
              <a:ext cx="237034" cy="348201"/>
            </a:xfrm>
            <a:custGeom>
              <a:avLst/>
              <a:gdLst/>
              <a:ahLst/>
              <a:cxnLst/>
              <a:rect l="l" t="t" r="r" b="b"/>
              <a:pathLst>
                <a:path w="5450" h="8006" extrusionOk="0">
                  <a:moveTo>
                    <a:pt x="5072" y="0"/>
                  </a:moveTo>
                  <a:lnTo>
                    <a:pt x="2080" y="626"/>
                  </a:lnTo>
                  <a:lnTo>
                    <a:pt x="1965" y="2529"/>
                  </a:lnTo>
                  <a:lnTo>
                    <a:pt x="708" y="5103"/>
                  </a:lnTo>
                  <a:cubicBezTo>
                    <a:pt x="216" y="5967"/>
                    <a:pt x="1" y="7001"/>
                    <a:pt x="40" y="7458"/>
                  </a:cubicBezTo>
                  <a:cubicBezTo>
                    <a:pt x="363" y="7832"/>
                    <a:pt x="939" y="8005"/>
                    <a:pt x="1573" y="8005"/>
                  </a:cubicBezTo>
                  <a:cubicBezTo>
                    <a:pt x="2425" y="8005"/>
                    <a:pt x="3383" y="7693"/>
                    <a:pt x="3977" y="7134"/>
                  </a:cubicBezTo>
                  <a:cubicBezTo>
                    <a:pt x="4855" y="6428"/>
                    <a:pt x="4736" y="5384"/>
                    <a:pt x="4862" y="4741"/>
                  </a:cubicBezTo>
                  <a:cubicBezTo>
                    <a:pt x="4970" y="4221"/>
                    <a:pt x="5096" y="4044"/>
                    <a:pt x="5203" y="3665"/>
                  </a:cubicBezTo>
                  <a:cubicBezTo>
                    <a:pt x="5266" y="2960"/>
                    <a:pt x="5449" y="2743"/>
                    <a:pt x="5076" y="1833"/>
                  </a:cubicBezTo>
                  <a:lnTo>
                    <a:pt x="507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90;p34">
              <a:extLst>
                <a:ext uri="{FF2B5EF4-FFF2-40B4-BE49-F238E27FC236}">
                  <a16:creationId xmlns:a16="http://schemas.microsoft.com/office/drawing/2014/main" id="{6D27070D-7A59-406C-A361-FFEAF73840A8}"/>
                </a:ext>
              </a:extLst>
            </p:cNvPr>
            <p:cNvSpPr/>
            <p:nvPr/>
          </p:nvSpPr>
          <p:spPr>
            <a:xfrm>
              <a:off x="9302660" y="2356074"/>
              <a:ext cx="561575" cy="925390"/>
            </a:xfrm>
            <a:custGeom>
              <a:avLst/>
              <a:gdLst/>
              <a:ahLst/>
              <a:cxnLst/>
              <a:rect l="l" t="t" r="r" b="b"/>
              <a:pathLst>
                <a:path w="12912" h="21277" extrusionOk="0">
                  <a:moveTo>
                    <a:pt x="10032" y="0"/>
                  </a:moveTo>
                  <a:lnTo>
                    <a:pt x="6760" y="1811"/>
                  </a:lnTo>
                  <a:cubicBezTo>
                    <a:pt x="4855" y="3037"/>
                    <a:pt x="2771" y="5756"/>
                    <a:pt x="650" y="8779"/>
                  </a:cubicBezTo>
                  <a:cubicBezTo>
                    <a:pt x="225" y="10141"/>
                    <a:pt x="159" y="15898"/>
                    <a:pt x="1" y="20528"/>
                  </a:cubicBezTo>
                  <a:cubicBezTo>
                    <a:pt x="1" y="20939"/>
                    <a:pt x="957" y="21276"/>
                    <a:pt x="1910" y="21276"/>
                  </a:cubicBezTo>
                  <a:cubicBezTo>
                    <a:pt x="2656" y="21276"/>
                    <a:pt x="3400" y="21069"/>
                    <a:pt x="3680" y="20528"/>
                  </a:cubicBezTo>
                  <a:cubicBezTo>
                    <a:pt x="4386" y="16810"/>
                    <a:pt x="5221" y="12836"/>
                    <a:pt x="4914" y="11101"/>
                  </a:cubicBezTo>
                  <a:cubicBezTo>
                    <a:pt x="8204" y="8908"/>
                    <a:pt x="11310" y="6595"/>
                    <a:pt x="12912" y="5063"/>
                  </a:cubicBezTo>
                  <a:lnTo>
                    <a:pt x="12912" y="2315"/>
                  </a:lnTo>
                  <a:lnTo>
                    <a:pt x="10032" y="0"/>
                  </a:lnTo>
                  <a:close/>
                </a:path>
              </a:pathLst>
            </a:custGeom>
            <a:solidFill>
              <a:srgbClr val="2A3D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91;p34">
              <a:extLst>
                <a:ext uri="{FF2B5EF4-FFF2-40B4-BE49-F238E27FC236}">
                  <a16:creationId xmlns:a16="http://schemas.microsoft.com/office/drawing/2014/main" id="{AC000B9C-2733-4A12-A46F-025723C87CA2}"/>
                </a:ext>
              </a:extLst>
            </p:cNvPr>
            <p:cNvSpPr/>
            <p:nvPr/>
          </p:nvSpPr>
          <p:spPr>
            <a:xfrm>
              <a:off x="8960809" y="2279267"/>
              <a:ext cx="660521" cy="840319"/>
            </a:xfrm>
            <a:custGeom>
              <a:avLst/>
              <a:gdLst/>
              <a:ahLst/>
              <a:cxnLst/>
              <a:rect l="l" t="t" r="r" b="b"/>
              <a:pathLst>
                <a:path w="15187" h="19321" extrusionOk="0">
                  <a:moveTo>
                    <a:pt x="12092" y="1"/>
                  </a:moveTo>
                  <a:lnTo>
                    <a:pt x="10549" y="349"/>
                  </a:lnTo>
                  <a:cubicBezTo>
                    <a:pt x="5333" y="2334"/>
                    <a:pt x="1184" y="3554"/>
                    <a:pt x="427" y="7002"/>
                  </a:cubicBezTo>
                  <a:cubicBezTo>
                    <a:pt x="0" y="8365"/>
                    <a:pt x="889" y="14039"/>
                    <a:pt x="730" y="18669"/>
                  </a:cubicBezTo>
                  <a:cubicBezTo>
                    <a:pt x="730" y="19049"/>
                    <a:pt x="1689" y="19321"/>
                    <a:pt x="2700" y="19321"/>
                  </a:cubicBezTo>
                  <a:cubicBezTo>
                    <a:pt x="3635" y="19321"/>
                    <a:pt x="4614" y="19089"/>
                    <a:pt x="4920" y="18497"/>
                  </a:cubicBezTo>
                  <a:cubicBezTo>
                    <a:pt x="5626" y="14779"/>
                    <a:pt x="5705" y="10202"/>
                    <a:pt x="5399" y="8466"/>
                  </a:cubicBezTo>
                  <a:cubicBezTo>
                    <a:pt x="8026" y="6946"/>
                    <a:pt x="13584" y="6585"/>
                    <a:pt x="15186" y="5052"/>
                  </a:cubicBezTo>
                  <a:lnTo>
                    <a:pt x="13642" y="456"/>
                  </a:lnTo>
                  <a:lnTo>
                    <a:pt x="12092" y="1"/>
                  </a:lnTo>
                  <a:close/>
                </a:path>
              </a:pathLst>
            </a:custGeom>
            <a:solidFill>
              <a:srgbClr val="2A3D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92;p34">
              <a:extLst>
                <a:ext uri="{FF2B5EF4-FFF2-40B4-BE49-F238E27FC236}">
                  <a16:creationId xmlns:a16="http://schemas.microsoft.com/office/drawing/2014/main" id="{551ABC62-ED8E-4ED7-B686-40E533235EEB}"/>
                </a:ext>
              </a:extLst>
            </p:cNvPr>
            <p:cNvSpPr/>
            <p:nvPr/>
          </p:nvSpPr>
          <p:spPr>
            <a:xfrm>
              <a:off x="9394908" y="1632881"/>
              <a:ext cx="574927" cy="985236"/>
            </a:xfrm>
            <a:custGeom>
              <a:avLst/>
              <a:gdLst/>
              <a:ahLst/>
              <a:cxnLst/>
              <a:rect l="l" t="t" r="r" b="b"/>
              <a:pathLst>
                <a:path w="13219" h="22653" extrusionOk="0">
                  <a:moveTo>
                    <a:pt x="6169" y="1"/>
                  </a:moveTo>
                  <a:lnTo>
                    <a:pt x="1736" y="385"/>
                  </a:lnTo>
                  <a:cubicBezTo>
                    <a:pt x="804" y="1424"/>
                    <a:pt x="377" y="3001"/>
                    <a:pt x="237" y="4877"/>
                  </a:cubicBezTo>
                  <a:cubicBezTo>
                    <a:pt x="237" y="4877"/>
                    <a:pt x="804" y="9582"/>
                    <a:pt x="2231" y="12842"/>
                  </a:cubicBezTo>
                  <a:cubicBezTo>
                    <a:pt x="2384" y="13192"/>
                    <a:pt x="2383" y="13495"/>
                    <a:pt x="2284" y="13755"/>
                  </a:cubicBezTo>
                  <a:cubicBezTo>
                    <a:pt x="1914" y="14738"/>
                    <a:pt x="155" y="15107"/>
                    <a:pt x="155" y="15107"/>
                  </a:cubicBezTo>
                  <a:cubicBezTo>
                    <a:pt x="0" y="15752"/>
                    <a:pt x="1728" y="15563"/>
                    <a:pt x="2766" y="18481"/>
                  </a:cubicBezTo>
                  <a:cubicBezTo>
                    <a:pt x="2776" y="18505"/>
                    <a:pt x="2785" y="18531"/>
                    <a:pt x="2793" y="18556"/>
                  </a:cubicBezTo>
                  <a:cubicBezTo>
                    <a:pt x="2924" y="18881"/>
                    <a:pt x="3145" y="19041"/>
                    <a:pt x="3427" y="19091"/>
                  </a:cubicBezTo>
                  <a:cubicBezTo>
                    <a:pt x="3503" y="19105"/>
                    <a:pt x="3583" y="19112"/>
                    <a:pt x="3667" y="19112"/>
                  </a:cubicBezTo>
                  <a:cubicBezTo>
                    <a:pt x="4602" y="19112"/>
                    <a:pt x="6023" y="18316"/>
                    <a:pt x="7233" y="18316"/>
                  </a:cubicBezTo>
                  <a:cubicBezTo>
                    <a:pt x="7466" y="18316"/>
                    <a:pt x="7691" y="18346"/>
                    <a:pt x="7904" y="18416"/>
                  </a:cubicBezTo>
                  <a:cubicBezTo>
                    <a:pt x="10199" y="19859"/>
                    <a:pt x="9712" y="22652"/>
                    <a:pt x="10317" y="22652"/>
                  </a:cubicBezTo>
                  <a:cubicBezTo>
                    <a:pt x="10354" y="22652"/>
                    <a:pt x="10396" y="22642"/>
                    <a:pt x="10443" y="22620"/>
                  </a:cubicBezTo>
                  <a:cubicBezTo>
                    <a:pt x="11391" y="22166"/>
                    <a:pt x="12242" y="20506"/>
                    <a:pt x="12497" y="18943"/>
                  </a:cubicBezTo>
                  <a:cubicBezTo>
                    <a:pt x="12497" y="18943"/>
                    <a:pt x="13218" y="12117"/>
                    <a:pt x="12797" y="7798"/>
                  </a:cubicBezTo>
                  <a:cubicBezTo>
                    <a:pt x="12690" y="6691"/>
                    <a:pt x="12507" y="5751"/>
                    <a:pt x="12218" y="5130"/>
                  </a:cubicBezTo>
                  <a:cubicBezTo>
                    <a:pt x="10445" y="2534"/>
                    <a:pt x="8243" y="1135"/>
                    <a:pt x="61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93;p34">
              <a:extLst>
                <a:ext uri="{FF2B5EF4-FFF2-40B4-BE49-F238E27FC236}">
                  <a16:creationId xmlns:a16="http://schemas.microsoft.com/office/drawing/2014/main" id="{29B48B67-C0A8-4B01-B051-1005046D5BED}"/>
                </a:ext>
              </a:extLst>
            </p:cNvPr>
            <p:cNvSpPr/>
            <p:nvPr/>
          </p:nvSpPr>
          <p:spPr>
            <a:xfrm>
              <a:off x="9434747" y="1740873"/>
              <a:ext cx="295966" cy="457585"/>
            </a:xfrm>
            <a:custGeom>
              <a:avLst/>
              <a:gdLst/>
              <a:ahLst/>
              <a:cxnLst/>
              <a:rect l="l" t="t" r="r" b="b"/>
              <a:pathLst>
                <a:path w="6805" h="10521" extrusionOk="0">
                  <a:moveTo>
                    <a:pt x="1446" y="0"/>
                  </a:moveTo>
                  <a:lnTo>
                    <a:pt x="1446" y="0"/>
                  </a:lnTo>
                  <a:cubicBezTo>
                    <a:pt x="0" y="3824"/>
                    <a:pt x="617" y="7134"/>
                    <a:pt x="2401" y="10520"/>
                  </a:cubicBezTo>
                  <a:lnTo>
                    <a:pt x="6804" y="785"/>
                  </a:lnTo>
                  <a:lnTo>
                    <a:pt x="3520" y="1074"/>
                  </a:lnTo>
                  <a:lnTo>
                    <a:pt x="144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94;p34">
              <a:extLst>
                <a:ext uri="{FF2B5EF4-FFF2-40B4-BE49-F238E27FC236}">
                  <a16:creationId xmlns:a16="http://schemas.microsoft.com/office/drawing/2014/main" id="{D166A025-08CA-4715-8758-D574FF135B5B}"/>
                </a:ext>
              </a:extLst>
            </p:cNvPr>
            <p:cNvSpPr/>
            <p:nvPr/>
          </p:nvSpPr>
          <p:spPr>
            <a:xfrm>
              <a:off x="9501160" y="1787627"/>
              <a:ext cx="98511" cy="415658"/>
            </a:xfrm>
            <a:custGeom>
              <a:avLst/>
              <a:gdLst/>
              <a:ahLst/>
              <a:cxnLst/>
              <a:rect l="l" t="t" r="r" b="b"/>
              <a:pathLst>
                <a:path w="2265" h="9557" extrusionOk="0">
                  <a:moveTo>
                    <a:pt x="1699" y="0"/>
                  </a:moveTo>
                  <a:lnTo>
                    <a:pt x="894" y="609"/>
                  </a:lnTo>
                  <a:lnTo>
                    <a:pt x="976" y="2135"/>
                  </a:lnTo>
                  <a:cubicBezTo>
                    <a:pt x="666" y="3593"/>
                    <a:pt x="229" y="5629"/>
                    <a:pt x="1" y="7842"/>
                  </a:cubicBezTo>
                  <a:lnTo>
                    <a:pt x="805" y="9556"/>
                  </a:lnTo>
                  <a:lnTo>
                    <a:pt x="1293" y="7754"/>
                  </a:lnTo>
                  <a:cubicBezTo>
                    <a:pt x="1148" y="6371"/>
                    <a:pt x="1456" y="4390"/>
                    <a:pt x="1580" y="2583"/>
                  </a:cubicBezTo>
                  <a:lnTo>
                    <a:pt x="2265" y="1347"/>
                  </a:lnTo>
                  <a:lnTo>
                    <a:pt x="2063" y="116"/>
                  </a:lnTo>
                  <a:lnTo>
                    <a:pt x="169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95;p34">
              <a:extLst>
                <a:ext uri="{FF2B5EF4-FFF2-40B4-BE49-F238E27FC236}">
                  <a16:creationId xmlns:a16="http://schemas.microsoft.com/office/drawing/2014/main" id="{524C10CD-C65B-4E7A-A6E3-FDBC6D386956}"/>
                </a:ext>
              </a:extLst>
            </p:cNvPr>
            <p:cNvSpPr/>
            <p:nvPr/>
          </p:nvSpPr>
          <p:spPr>
            <a:xfrm>
              <a:off x="9486720" y="1613962"/>
              <a:ext cx="287181" cy="298967"/>
            </a:xfrm>
            <a:custGeom>
              <a:avLst/>
              <a:gdLst/>
              <a:ahLst/>
              <a:cxnLst/>
              <a:rect l="l" t="t" r="r" b="b"/>
              <a:pathLst>
                <a:path w="6603" h="6874" extrusionOk="0">
                  <a:moveTo>
                    <a:pt x="3568" y="0"/>
                  </a:moveTo>
                  <a:lnTo>
                    <a:pt x="443" y="1212"/>
                  </a:lnTo>
                  <a:lnTo>
                    <a:pt x="0" y="5162"/>
                  </a:lnTo>
                  <a:lnTo>
                    <a:pt x="2081" y="4564"/>
                  </a:lnTo>
                  <a:lnTo>
                    <a:pt x="3142" y="6873"/>
                  </a:lnTo>
                  <a:cubicBezTo>
                    <a:pt x="4468" y="5229"/>
                    <a:pt x="6603" y="3916"/>
                    <a:pt x="5474" y="1266"/>
                  </a:cubicBezTo>
                  <a:lnTo>
                    <a:pt x="356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96;p34">
              <a:extLst>
                <a:ext uri="{FF2B5EF4-FFF2-40B4-BE49-F238E27FC236}">
                  <a16:creationId xmlns:a16="http://schemas.microsoft.com/office/drawing/2014/main" id="{8A91B5A1-6452-4491-9202-91BD6D406E00}"/>
                </a:ext>
              </a:extLst>
            </p:cNvPr>
            <p:cNvSpPr/>
            <p:nvPr/>
          </p:nvSpPr>
          <p:spPr>
            <a:xfrm>
              <a:off x="9533518" y="1647799"/>
              <a:ext cx="263695" cy="570535"/>
            </a:xfrm>
            <a:custGeom>
              <a:avLst/>
              <a:gdLst/>
              <a:ahLst/>
              <a:cxnLst/>
              <a:rect l="l" t="t" r="r" b="b"/>
              <a:pathLst>
                <a:path w="6063" h="13118" extrusionOk="0">
                  <a:moveTo>
                    <a:pt x="3665" y="0"/>
                  </a:moveTo>
                  <a:lnTo>
                    <a:pt x="3699" y="22"/>
                  </a:lnTo>
                  <a:lnTo>
                    <a:pt x="3699" y="22"/>
                  </a:lnTo>
                  <a:cubicBezTo>
                    <a:pt x="3688" y="15"/>
                    <a:pt x="3677" y="7"/>
                    <a:pt x="3665" y="0"/>
                  </a:cubicBezTo>
                  <a:close/>
                  <a:moveTo>
                    <a:pt x="3699" y="22"/>
                  </a:moveTo>
                  <a:lnTo>
                    <a:pt x="3699" y="22"/>
                  </a:lnTo>
                  <a:cubicBezTo>
                    <a:pt x="5059" y="925"/>
                    <a:pt x="4522" y="2941"/>
                    <a:pt x="3157" y="4863"/>
                  </a:cubicBezTo>
                  <a:cubicBezTo>
                    <a:pt x="1915" y="6608"/>
                    <a:pt x="12" y="10428"/>
                    <a:pt x="1" y="13118"/>
                  </a:cubicBezTo>
                  <a:cubicBezTo>
                    <a:pt x="1148" y="10384"/>
                    <a:pt x="3310" y="6925"/>
                    <a:pt x="4567" y="5880"/>
                  </a:cubicBezTo>
                  <a:lnTo>
                    <a:pt x="4094" y="4953"/>
                  </a:lnTo>
                  <a:lnTo>
                    <a:pt x="5003" y="5075"/>
                  </a:lnTo>
                  <a:cubicBezTo>
                    <a:pt x="5762" y="3828"/>
                    <a:pt x="6062" y="2566"/>
                    <a:pt x="5848" y="1419"/>
                  </a:cubicBezTo>
                  <a:lnTo>
                    <a:pt x="3699" y="22"/>
                  </a:lnTo>
                  <a:close/>
                </a:path>
              </a:pathLst>
            </a:custGeom>
            <a:solidFill>
              <a:srgbClr val="2A3D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97;p34">
              <a:extLst>
                <a:ext uri="{FF2B5EF4-FFF2-40B4-BE49-F238E27FC236}">
                  <a16:creationId xmlns:a16="http://schemas.microsoft.com/office/drawing/2014/main" id="{DF77E00A-DAA4-436C-BE5C-34765077DE4E}"/>
                </a:ext>
              </a:extLst>
            </p:cNvPr>
            <p:cNvSpPr/>
            <p:nvPr/>
          </p:nvSpPr>
          <p:spPr>
            <a:xfrm>
              <a:off x="9420264" y="1642101"/>
              <a:ext cx="133913" cy="565142"/>
            </a:xfrm>
            <a:custGeom>
              <a:avLst/>
              <a:gdLst/>
              <a:ahLst/>
              <a:cxnLst/>
              <a:rect l="l" t="t" r="r" b="b"/>
              <a:pathLst>
                <a:path w="3079" h="12994" extrusionOk="0">
                  <a:moveTo>
                    <a:pt x="2020" y="0"/>
                  </a:moveTo>
                  <a:lnTo>
                    <a:pt x="559" y="2111"/>
                  </a:lnTo>
                  <a:lnTo>
                    <a:pt x="753" y="2634"/>
                  </a:lnTo>
                  <a:lnTo>
                    <a:pt x="270" y="2994"/>
                  </a:lnTo>
                  <a:cubicBezTo>
                    <a:pt x="1" y="7976"/>
                    <a:pt x="814" y="11066"/>
                    <a:pt x="2713" y="12994"/>
                  </a:cubicBezTo>
                  <a:cubicBezTo>
                    <a:pt x="860" y="9786"/>
                    <a:pt x="1317" y="2070"/>
                    <a:pt x="3078" y="55"/>
                  </a:cubicBezTo>
                  <a:lnTo>
                    <a:pt x="2020" y="0"/>
                  </a:lnTo>
                  <a:close/>
                </a:path>
              </a:pathLst>
            </a:custGeom>
            <a:solidFill>
              <a:srgbClr val="2A3D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98;p34">
              <a:extLst>
                <a:ext uri="{FF2B5EF4-FFF2-40B4-BE49-F238E27FC236}">
                  <a16:creationId xmlns:a16="http://schemas.microsoft.com/office/drawing/2014/main" id="{2C02BCB7-3698-420D-99A5-16C21C04CA4C}"/>
                </a:ext>
              </a:extLst>
            </p:cNvPr>
            <p:cNvSpPr/>
            <p:nvPr/>
          </p:nvSpPr>
          <p:spPr>
            <a:xfrm>
              <a:off x="9513990" y="1579864"/>
              <a:ext cx="196499" cy="233076"/>
            </a:xfrm>
            <a:custGeom>
              <a:avLst/>
              <a:gdLst/>
              <a:ahLst/>
              <a:cxnLst/>
              <a:rect l="l" t="t" r="r" b="b"/>
              <a:pathLst>
                <a:path w="4518" h="5359" extrusionOk="0">
                  <a:moveTo>
                    <a:pt x="3028" y="1"/>
                  </a:moveTo>
                  <a:lnTo>
                    <a:pt x="72" y="2092"/>
                  </a:lnTo>
                  <a:cubicBezTo>
                    <a:pt x="72" y="2092"/>
                    <a:pt x="0" y="2405"/>
                    <a:pt x="152" y="2846"/>
                  </a:cubicBezTo>
                  <a:cubicBezTo>
                    <a:pt x="407" y="3595"/>
                    <a:pt x="488" y="4634"/>
                    <a:pt x="1023" y="5110"/>
                  </a:cubicBezTo>
                  <a:cubicBezTo>
                    <a:pt x="1202" y="5269"/>
                    <a:pt x="1258" y="5333"/>
                    <a:pt x="1454" y="5350"/>
                  </a:cubicBezTo>
                  <a:cubicBezTo>
                    <a:pt x="1521" y="5355"/>
                    <a:pt x="1587" y="5358"/>
                    <a:pt x="1652" y="5358"/>
                  </a:cubicBezTo>
                  <a:cubicBezTo>
                    <a:pt x="3602" y="5358"/>
                    <a:pt x="4517" y="2821"/>
                    <a:pt x="3792" y="1564"/>
                  </a:cubicBezTo>
                  <a:cubicBezTo>
                    <a:pt x="3175" y="455"/>
                    <a:pt x="3028" y="1"/>
                    <a:pt x="3028" y="1"/>
                  </a:cubicBezTo>
                  <a:close/>
                </a:path>
              </a:pathLst>
            </a:custGeom>
            <a:solidFill>
              <a:srgbClr val="FFB2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99;p34">
              <a:extLst>
                <a:ext uri="{FF2B5EF4-FFF2-40B4-BE49-F238E27FC236}">
                  <a16:creationId xmlns:a16="http://schemas.microsoft.com/office/drawing/2014/main" id="{0187DFC7-E3AA-4C17-B2A1-4E2B013ED025}"/>
                </a:ext>
              </a:extLst>
            </p:cNvPr>
            <p:cNvSpPr/>
            <p:nvPr/>
          </p:nvSpPr>
          <p:spPr>
            <a:xfrm>
              <a:off x="9527386" y="1645407"/>
              <a:ext cx="138219" cy="165924"/>
            </a:xfrm>
            <a:custGeom>
              <a:avLst/>
              <a:gdLst/>
              <a:ahLst/>
              <a:cxnLst/>
              <a:rect l="l" t="t" r="r" b="b"/>
              <a:pathLst>
                <a:path w="3178" h="3815" extrusionOk="0">
                  <a:moveTo>
                    <a:pt x="2589" y="0"/>
                  </a:moveTo>
                  <a:lnTo>
                    <a:pt x="1" y="1347"/>
                  </a:lnTo>
                  <a:cubicBezTo>
                    <a:pt x="257" y="2095"/>
                    <a:pt x="142" y="3341"/>
                    <a:pt x="939" y="3783"/>
                  </a:cubicBezTo>
                  <a:cubicBezTo>
                    <a:pt x="1030" y="3804"/>
                    <a:pt x="1124" y="3815"/>
                    <a:pt x="1220" y="3815"/>
                  </a:cubicBezTo>
                  <a:cubicBezTo>
                    <a:pt x="2135" y="3815"/>
                    <a:pt x="3177" y="2819"/>
                    <a:pt x="2589" y="0"/>
                  </a:cubicBezTo>
                  <a:close/>
                </a:path>
              </a:pathLst>
            </a:custGeom>
            <a:solidFill>
              <a:srgbClr val="FFB2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00;p34">
              <a:extLst>
                <a:ext uri="{FF2B5EF4-FFF2-40B4-BE49-F238E27FC236}">
                  <a16:creationId xmlns:a16="http://schemas.microsoft.com/office/drawing/2014/main" id="{19C47F12-4A6D-4483-A8A9-6619F5E855AA}"/>
                </a:ext>
              </a:extLst>
            </p:cNvPr>
            <p:cNvSpPr/>
            <p:nvPr/>
          </p:nvSpPr>
          <p:spPr>
            <a:xfrm>
              <a:off x="9410478" y="1417985"/>
              <a:ext cx="260955" cy="379037"/>
            </a:xfrm>
            <a:custGeom>
              <a:avLst/>
              <a:gdLst/>
              <a:ahLst/>
              <a:cxnLst/>
              <a:rect l="l" t="t" r="r" b="b"/>
              <a:pathLst>
                <a:path w="6000" h="8715" extrusionOk="0">
                  <a:moveTo>
                    <a:pt x="3290" y="0"/>
                  </a:moveTo>
                  <a:cubicBezTo>
                    <a:pt x="3075" y="0"/>
                    <a:pt x="2852" y="26"/>
                    <a:pt x="2623" y="82"/>
                  </a:cubicBezTo>
                  <a:cubicBezTo>
                    <a:pt x="0" y="718"/>
                    <a:pt x="124" y="2852"/>
                    <a:pt x="278" y="3778"/>
                  </a:cubicBezTo>
                  <a:cubicBezTo>
                    <a:pt x="381" y="4406"/>
                    <a:pt x="488" y="4728"/>
                    <a:pt x="888" y="5772"/>
                  </a:cubicBezTo>
                  <a:cubicBezTo>
                    <a:pt x="888" y="5772"/>
                    <a:pt x="2100" y="8406"/>
                    <a:pt x="2465" y="8602"/>
                  </a:cubicBezTo>
                  <a:cubicBezTo>
                    <a:pt x="2613" y="8681"/>
                    <a:pt x="2752" y="8714"/>
                    <a:pt x="2892" y="8714"/>
                  </a:cubicBezTo>
                  <a:cubicBezTo>
                    <a:pt x="3096" y="8714"/>
                    <a:pt x="3298" y="8643"/>
                    <a:pt x="3523" y="8542"/>
                  </a:cubicBezTo>
                  <a:cubicBezTo>
                    <a:pt x="3899" y="8370"/>
                    <a:pt x="4790" y="7668"/>
                    <a:pt x="5183" y="6807"/>
                  </a:cubicBezTo>
                  <a:cubicBezTo>
                    <a:pt x="5577" y="5946"/>
                    <a:pt x="5376" y="4391"/>
                    <a:pt x="5376" y="4391"/>
                  </a:cubicBezTo>
                  <a:lnTo>
                    <a:pt x="5913" y="3905"/>
                  </a:lnTo>
                  <a:cubicBezTo>
                    <a:pt x="5913" y="3905"/>
                    <a:pt x="6000" y="2146"/>
                    <a:pt x="5545" y="1354"/>
                  </a:cubicBezTo>
                  <a:cubicBezTo>
                    <a:pt x="5077" y="540"/>
                    <a:pt x="4264" y="0"/>
                    <a:pt x="3290" y="0"/>
                  </a:cubicBezTo>
                  <a:close/>
                </a:path>
              </a:pathLst>
            </a:custGeom>
            <a:solidFill>
              <a:srgbClr val="FFB2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01;p34">
              <a:extLst>
                <a:ext uri="{FF2B5EF4-FFF2-40B4-BE49-F238E27FC236}">
                  <a16:creationId xmlns:a16="http://schemas.microsoft.com/office/drawing/2014/main" id="{0CA75A0E-9BDA-4AA3-8782-D78250AA7347}"/>
                </a:ext>
              </a:extLst>
            </p:cNvPr>
            <p:cNvSpPr/>
            <p:nvPr/>
          </p:nvSpPr>
          <p:spPr>
            <a:xfrm>
              <a:off x="9373205" y="1416462"/>
              <a:ext cx="306144" cy="226074"/>
            </a:xfrm>
            <a:custGeom>
              <a:avLst/>
              <a:gdLst/>
              <a:ahLst/>
              <a:cxnLst/>
              <a:rect l="l" t="t" r="r" b="b"/>
              <a:pathLst>
                <a:path w="7039" h="5198" extrusionOk="0">
                  <a:moveTo>
                    <a:pt x="4292" y="1"/>
                  </a:moveTo>
                  <a:cubicBezTo>
                    <a:pt x="3930" y="1"/>
                    <a:pt x="3532" y="68"/>
                    <a:pt x="3100" y="221"/>
                  </a:cubicBezTo>
                  <a:cubicBezTo>
                    <a:pt x="1558" y="767"/>
                    <a:pt x="1" y="2745"/>
                    <a:pt x="1001" y="4123"/>
                  </a:cubicBezTo>
                  <a:cubicBezTo>
                    <a:pt x="1001" y="4123"/>
                    <a:pt x="1348" y="4601"/>
                    <a:pt x="2293" y="4678"/>
                  </a:cubicBezTo>
                  <a:cubicBezTo>
                    <a:pt x="2404" y="4687"/>
                    <a:pt x="2514" y="4692"/>
                    <a:pt x="2622" y="4692"/>
                  </a:cubicBezTo>
                  <a:cubicBezTo>
                    <a:pt x="3480" y="4692"/>
                    <a:pt x="4231" y="4419"/>
                    <a:pt x="4719" y="4183"/>
                  </a:cubicBezTo>
                  <a:cubicBezTo>
                    <a:pt x="4805" y="4142"/>
                    <a:pt x="4896" y="4123"/>
                    <a:pt x="4984" y="4123"/>
                  </a:cubicBezTo>
                  <a:cubicBezTo>
                    <a:pt x="5234" y="4123"/>
                    <a:pt x="5471" y="4275"/>
                    <a:pt x="5565" y="4526"/>
                  </a:cubicBezTo>
                  <a:lnTo>
                    <a:pt x="5933" y="5198"/>
                  </a:lnTo>
                  <a:lnTo>
                    <a:pt x="6867" y="4103"/>
                  </a:lnTo>
                  <a:cubicBezTo>
                    <a:pt x="6867" y="4103"/>
                    <a:pt x="7039" y="2596"/>
                    <a:pt x="6646" y="1601"/>
                  </a:cubicBezTo>
                  <a:cubicBezTo>
                    <a:pt x="6311" y="757"/>
                    <a:pt x="5502" y="1"/>
                    <a:pt x="429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02;p34">
              <a:extLst>
                <a:ext uri="{FF2B5EF4-FFF2-40B4-BE49-F238E27FC236}">
                  <a16:creationId xmlns:a16="http://schemas.microsoft.com/office/drawing/2014/main" id="{340C35F9-AAEF-4239-8845-4C55CCF30E45}"/>
                </a:ext>
              </a:extLst>
            </p:cNvPr>
            <p:cNvSpPr/>
            <p:nvPr/>
          </p:nvSpPr>
          <p:spPr>
            <a:xfrm>
              <a:off x="9631072" y="1550550"/>
              <a:ext cx="44710" cy="78895"/>
            </a:xfrm>
            <a:custGeom>
              <a:avLst/>
              <a:gdLst/>
              <a:ahLst/>
              <a:cxnLst/>
              <a:rect l="l" t="t" r="r" b="b"/>
              <a:pathLst>
                <a:path w="1028" h="1814" extrusionOk="0">
                  <a:moveTo>
                    <a:pt x="655" y="1"/>
                  </a:moveTo>
                  <a:cubicBezTo>
                    <a:pt x="525" y="1"/>
                    <a:pt x="389" y="69"/>
                    <a:pt x="298" y="169"/>
                  </a:cubicBezTo>
                  <a:lnTo>
                    <a:pt x="299" y="169"/>
                  </a:lnTo>
                  <a:cubicBezTo>
                    <a:pt x="66" y="428"/>
                    <a:pt x="1" y="854"/>
                    <a:pt x="60" y="1188"/>
                  </a:cubicBezTo>
                  <a:cubicBezTo>
                    <a:pt x="88" y="1344"/>
                    <a:pt x="215" y="1689"/>
                    <a:pt x="342" y="1785"/>
                  </a:cubicBezTo>
                  <a:cubicBezTo>
                    <a:pt x="369" y="1805"/>
                    <a:pt x="396" y="1814"/>
                    <a:pt x="423" y="1814"/>
                  </a:cubicBezTo>
                  <a:cubicBezTo>
                    <a:pt x="526" y="1814"/>
                    <a:pt x="631" y="1694"/>
                    <a:pt x="735" y="1623"/>
                  </a:cubicBezTo>
                  <a:cubicBezTo>
                    <a:pt x="863" y="1534"/>
                    <a:pt x="908" y="1368"/>
                    <a:pt x="936" y="1215"/>
                  </a:cubicBezTo>
                  <a:cubicBezTo>
                    <a:pt x="973" y="1027"/>
                    <a:pt x="998" y="837"/>
                    <a:pt x="1014" y="647"/>
                  </a:cubicBezTo>
                  <a:cubicBezTo>
                    <a:pt x="1022" y="537"/>
                    <a:pt x="1028" y="426"/>
                    <a:pt x="1004" y="317"/>
                  </a:cubicBezTo>
                  <a:cubicBezTo>
                    <a:pt x="980" y="210"/>
                    <a:pt x="921" y="106"/>
                    <a:pt x="828" y="48"/>
                  </a:cubicBezTo>
                  <a:cubicBezTo>
                    <a:pt x="775" y="15"/>
                    <a:pt x="716" y="1"/>
                    <a:pt x="655" y="1"/>
                  </a:cubicBezTo>
                  <a:close/>
                </a:path>
              </a:pathLst>
            </a:custGeom>
            <a:solidFill>
              <a:srgbClr val="FFB2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03;p34">
              <a:extLst>
                <a:ext uri="{FF2B5EF4-FFF2-40B4-BE49-F238E27FC236}">
                  <a16:creationId xmlns:a16="http://schemas.microsoft.com/office/drawing/2014/main" id="{BA49FABE-0AC4-4557-BD6B-544D83C6058B}"/>
                </a:ext>
              </a:extLst>
            </p:cNvPr>
            <p:cNvSpPr/>
            <p:nvPr/>
          </p:nvSpPr>
          <p:spPr>
            <a:xfrm>
              <a:off x="8888525" y="2320715"/>
              <a:ext cx="703491" cy="406220"/>
            </a:xfrm>
            <a:custGeom>
              <a:avLst/>
              <a:gdLst/>
              <a:ahLst/>
              <a:cxnLst/>
              <a:rect l="l" t="t" r="r" b="b"/>
              <a:pathLst>
                <a:path w="16175" h="9340" extrusionOk="0">
                  <a:moveTo>
                    <a:pt x="6230" y="0"/>
                  </a:moveTo>
                  <a:lnTo>
                    <a:pt x="1" y="3596"/>
                  </a:lnTo>
                  <a:lnTo>
                    <a:pt x="9947" y="9339"/>
                  </a:lnTo>
                  <a:lnTo>
                    <a:pt x="16175" y="5742"/>
                  </a:lnTo>
                  <a:lnTo>
                    <a:pt x="16175" y="5436"/>
                  </a:lnTo>
                  <a:lnTo>
                    <a:pt x="6230" y="0"/>
                  </a:lnTo>
                  <a:close/>
                </a:path>
              </a:pathLst>
            </a:custGeom>
            <a:solidFill>
              <a:srgbClr val="1A1A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04;p34">
              <a:extLst>
                <a:ext uri="{FF2B5EF4-FFF2-40B4-BE49-F238E27FC236}">
                  <a16:creationId xmlns:a16="http://schemas.microsoft.com/office/drawing/2014/main" id="{534A238A-8CAD-437A-AC47-EF82B0F80EB0}"/>
                </a:ext>
              </a:extLst>
            </p:cNvPr>
            <p:cNvSpPr/>
            <p:nvPr/>
          </p:nvSpPr>
          <p:spPr>
            <a:xfrm>
              <a:off x="8888525" y="2307406"/>
              <a:ext cx="703491" cy="406176"/>
            </a:xfrm>
            <a:custGeom>
              <a:avLst/>
              <a:gdLst/>
              <a:ahLst/>
              <a:cxnLst/>
              <a:rect l="l" t="t" r="r" b="b"/>
              <a:pathLst>
                <a:path w="16175" h="9339" extrusionOk="0">
                  <a:moveTo>
                    <a:pt x="6230" y="1"/>
                  </a:moveTo>
                  <a:lnTo>
                    <a:pt x="1" y="3596"/>
                  </a:lnTo>
                  <a:lnTo>
                    <a:pt x="9947" y="9338"/>
                  </a:lnTo>
                  <a:lnTo>
                    <a:pt x="16175" y="5742"/>
                  </a:lnTo>
                  <a:lnTo>
                    <a:pt x="6230"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305;p34">
              <a:extLst>
                <a:ext uri="{FF2B5EF4-FFF2-40B4-BE49-F238E27FC236}">
                  <a16:creationId xmlns:a16="http://schemas.microsoft.com/office/drawing/2014/main" id="{39741055-AAC1-4F43-A2F8-75B1DA3C641F}"/>
                </a:ext>
              </a:extLst>
            </p:cNvPr>
            <p:cNvSpPr/>
            <p:nvPr/>
          </p:nvSpPr>
          <p:spPr>
            <a:xfrm>
              <a:off x="8952459" y="2461848"/>
              <a:ext cx="49016" cy="28270"/>
            </a:xfrm>
            <a:custGeom>
              <a:avLst/>
              <a:gdLst/>
              <a:ahLst/>
              <a:cxnLst/>
              <a:rect l="l" t="t" r="r" b="b"/>
              <a:pathLst>
                <a:path w="1127" h="650" extrusionOk="0">
                  <a:moveTo>
                    <a:pt x="488" y="0"/>
                  </a:moveTo>
                  <a:lnTo>
                    <a:pt x="0" y="282"/>
                  </a:lnTo>
                  <a:lnTo>
                    <a:pt x="640" y="650"/>
                  </a:lnTo>
                  <a:lnTo>
                    <a:pt x="1126" y="370"/>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306;p34">
              <a:extLst>
                <a:ext uri="{FF2B5EF4-FFF2-40B4-BE49-F238E27FC236}">
                  <a16:creationId xmlns:a16="http://schemas.microsoft.com/office/drawing/2014/main" id="{875A183B-8ABE-4738-B4DE-DE5EEF869562}"/>
                </a:ext>
              </a:extLst>
            </p:cNvPr>
            <p:cNvSpPr/>
            <p:nvPr/>
          </p:nvSpPr>
          <p:spPr>
            <a:xfrm>
              <a:off x="8984817" y="2480550"/>
              <a:ext cx="49016" cy="28270"/>
            </a:xfrm>
            <a:custGeom>
              <a:avLst/>
              <a:gdLst/>
              <a:ahLst/>
              <a:cxnLst/>
              <a:rect l="l" t="t" r="r" b="b"/>
              <a:pathLst>
                <a:path w="1127" h="650" extrusionOk="0">
                  <a:moveTo>
                    <a:pt x="487" y="0"/>
                  </a:moveTo>
                  <a:lnTo>
                    <a:pt x="0" y="280"/>
                  </a:lnTo>
                  <a:lnTo>
                    <a:pt x="639" y="650"/>
                  </a:lnTo>
                  <a:lnTo>
                    <a:pt x="1126" y="368"/>
                  </a:lnTo>
                  <a:lnTo>
                    <a:pt x="48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07;p34">
              <a:extLst>
                <a:ext uri="{FF2B5EF4-FFF2-40B4-BE49-F238E27FC236}">
                  <a16:creationId xmlns:a16="http://schemas.microsoft.com/office/drawing/2014/main" id="{0713AF49-1F65-483B-B939-87167073A664}"/>
                </a:ext>
              </a:extLst>
            </p:cNvPr>
            <p:cNvSpPr/>
            <p:nvPr/>
          </p:nvSpPr>
          <p:spPr>
            <a:xfrm>
              <a:off x="9017088" y="2499165"/>
              <a:ext cx="49016" cy="28270"/>
            </a:xfrm>
            <a:custGeom>
              <a:avLst/>
              <a:gdLst/>
              <a:ahLst/>
              <a:cxnLst/>
              <a:rect l="l" t="t" r="r" b="b"/>
              <a:pathLst>
                <a:path w="1127" h="650" extrusionOk="0">
                  <a:moveTo>
                    <a:pt x="488" y="0"/>
                  </a:moveTo>
                  <a:lnTo>
                    <a:pt x="1" y="282"/>
                  </a:lnTo>
                  <a:lnTo>
                    <a:pt x="639" y="650"/>
                  </a:lnTo>
                  <a:lnTo>
                    <a:pt x="1127" y="370"/>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08;p34">
              <a:extLst>
                <a:ext uri="{FF2B5EF4-FFF2-40B4-BE49-F238E27FC236}">
                  <a16:creationId xmlns:a16="http://schemas.microsoft.com/office/drawing/2014/main" id="{9C06F525-8BE4-4D7D-AD0A-FC2682BACE0B}"/>
                </a:ext>
              </a:extLst>
            </p:cNvPr>
            <p:cNvSpPr/>
            <p:nvPr/>
          </p:nvSpPr>
          <p:spPr>
            <a:xfrm>
              <a:off x="9049403" y="2517779"/>
              <a:ext cx="49016" cy="28357"/>
            </a:xfrm>
            <a:custGeom>
              <a:avLst/>
              <a:gdLst/>
              <a:ahLst/>
              <a:cxnLst/>
              <a:rect l="l" t="t" r="r" b="b"/>
              <a:pathLst>
                <a:path w="1127" h="652" extrusionOk="0">
                  <a:moveTo>
                    <a:pt x="488" y="1"/>
                  </a:moveTo>
                  <a:lnTo>
                    <a:pt x="1" y="283"/>
                  </a:lnTo>
                  <a:lnTo>
                    <a:pt x="639" y="652"/>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09;p34">
              <a:extLst>
                <a:ext uri="{FF2B5EF4-FFF2-40B4-BE49-F238E27FC236}">
                  <a16:creationId xmlns:a16="http://schemas.microsoft.com/office/drawing/2014/main" id="{00EDF346-3680-488E-A7D5-A3609EC85C90}"/>
                </a:ext>
              </a:extLst>
            </p:cNvPr>
            <p:cNvSpPr/>
            <p:nvPr/>
          </p:nvSpPr>
          <p:spPr>
            <a:xfrm>
              <a:off x="9081718" y="2536481"/>
              <a:ext cx="48973" cy="28314"/>
            </a:xfrm>
            <a:custGeom>
              <a:avLst/>
              <a:gdLst/>
              <a:ahLst/>
              <a:cxnLst/>
              <a:rect l="l" t="t" r="r" b="b"/>
              <a:pathLst>
                <a:path w="1126" h="651" extrusionOk="0">
                  <a:moveTo>
                    <a:pt x="488" y="1"/>
                  </a:moveTo>
                  <a:lnTo>
                    <a:pt x="0" y="281"/>
                  </a:lnTo>
                  <a:lnTo>
                    <a:pt x="640" y="650"/>
                  </a:lnTo>
                  <a:lnTo>
                    <a:pt x="1126" y="368"/>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10;p34">
              <a:extLst>
                <a:ext uri="{FF2B5EF4-FFF2-40B4-BE49-F238E27FC236}">
                  <a16:creationId xmlns:a16="http://schemas.microsoft.com/office/drawing/2014/main" id="{2B8045AB-8061-40DD-94EE-0F53D49362FC}"/>
                </a:ext>
              </a:extLst>
            </p:cNvPr>
            <p:cNvSpPr/>
            <p:nvPr/>
          </p:nvSpPr>
          <p:spPr>
            <a:xfrm>
              <a:off x="9113990" y="2555096"/>
              <a:ext cx="49060" cy="28314"/>
            </a:xfrm>
            <a:custGeom>
              <a:avLst/>
              <a:gdLst/>
              <a:ahLst/>
              <a:cxnLst/>
              <a:rect l="l" t="t" r="r" b="b"/>
              <a:pathLst>
                <a:path w="1128" h="651" extrusionOk="0">
                  <a:moveTo>
                    <a:pt x="488" y="1"/>
                  </a:moveTo>
                  <a:lnTo>
                    <a:pt x="1" y="283"/>
                  </a:lnTo>
                  <a:lnTo>
                    <a:pt x="640" y="650"/>
                  </a:lnTo>
                  <a:lnTo>
                    <a:pt x="1128"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11;p34">
              <a:extLst>
                <a:ext uri="{FF2B5EF4-FFF2-40B4-BE49-F238E27FC236}">
                  <a16:creationId xmlns:a16="http://schemas.microsoft.com/office/drawing/2014/main" id="{63FEACF8-1A27-4226-A486-848ED8C995F8}"/>
                </a:ext>
              </a:extLst>
            </p:cNvPr>
            <p:cNvSpPr/>
            <p:nvPr/>
          </p:nvSpPr>
          <p:spPr>
            <a:xfrm>
              <a:off x="9146348" y="2573798"/>
              <a:ext cx="49016" cy="28314"/>
            </a:xfrm>
            <a:custGeom>
              <a:avLst/>
              <a:gdLst/>
              <a:ahLst/>
              <a:cxnLst/>
              <a:rect l="l" t="t" r="r" b="b"/>
              <a:pathLst>
                <a:path w="1127" h="651" extrusionOk="0">
                  <a:moveTo>
                    <a:pt x="488" y="1"/>
                  </a:moveTo>
                  <a:lnTo>
                    <a:pt x="1" y="281"/>
                  </a:lnTo>
                  <a:lnTo>
                    <a:pt x="639" y="650"/>
                  </a:lnTo>
                  <a:lnTo>
                    <a:pt x="1126" y="368"/>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12;p34">
              <a:extLst>
                <a:ext uri="{FF2B5EF4-FFF2-40B4-BE49-F238E27FC236}">
                  <a16:creationId xmlns:a16="http://schemas.microsoft.com/office/drawing/2014/main" id="{21EB9B0C-DDD6-40C9-B36D-417B5415A9FA}"/>
                </a:ext>
              </a:extLst>
            </p:cNvPr>
            <p:cNvSpPr/>
            <p:nvPr/>
          </p:nvSpPr>
          <p:spPr>
            <a:xfrm>
              <a:off x="9178663" y="2592413"/>
              <a:ext cx="48973" cy="28314"/>
            </a:xfrm>
            <a:custGeom>
              <a:avLst/>
              <a:gdLst/>
              <a:ahLst/>
              <a:cxnLst/>
              <a:rect l="l" t="t" r="r" b="b"/>
              <a:pathLst>
                <a:path w="1126" h="651" extrusionOk="0">
                  <a:moveTo>
                    <a:pt x="488" y="1"/>
                  </a:moveTo>
                  <a:lnTo>
                    <a:pt x="0" y="283"/>
                  </a:lnTo>
                  <a:lnTo>
                    <a:pt x="638" y="650"/>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13;p34">
              <a:extLst>
                <a:ext uri="{FF2B5EF4-FFF2-40B4-BE49-F238E27FC236}">
                  <a16:creationId xmlns:a16="http://schemas.microsoft.com/office/drawing/2014/main" id="{E25BEB84-97E8-4B36-A9B5-8785E8F05856}"/>
                </a:ext>
              </a:extLst>
            </p:cNvPr>
            <p:cNvSpPr/>
            <p:nvPr/>
          </p:nvSpPr>
          <p:spPr>
            <a:xfrm>
              <a:off x="9210934" y="2611071"/>
              <a:ext cx="49016" cy="28357"/>
            </a:xfrm>
            <a:custGeom>
              <a:avLst/>
              <a:gdLst/>
              <a:ahLst/>
              <a:cxnLst/>
              <a:rect l="l" t="t" r="r" b="b"/>
              <a:pathLst>
                <a:path w="1127" h="652" extrusionOk="0">
                  <a:moveTo>
                    <a:pt x="488" y="0"/>
                  </a:moveTo>
                  <a:lnTo>
                    <a:pt x="1" y="282"/>
                  </a:lnTo>
                  <a:lnTo>
                    <a:pt x="639" y="651"/>
                  </a:lnTo>
                  <a:lnTo>
                    <a:pt x="1126" y="36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14;p34">
              <a:extLst>
                <a:ext uri="{FF2B5EF4-FFF2-40B4-BE49-F238E27FC236}">
                  <a16:creationId xmlns:a16="http://schemas.microsoft.com/office/drawing/2014/main" id="{85B9C878-6E41-4950-AC5A-C1C8F2ADD789}"/>
                </a:ext>
              </a:extLst>
            </p:cNvPr>
            <p:cNvSpPr/>
            <p:nvPr/>
          </p:nvSpPr>
          <p:spPr>
            <a:xfrm>
              <a:off x="9243293" y="2629773"/>
              <a:ext cx="48929" cy="28270"/>
            </a:xfrm>
            <a:custGeom>
              <a:avLst/>
              <a:gdLst/>
              <a:ahLst/>
              <a:cxnLst/>
              <a:rect l="l" t="t" r="r" b="b"/>
              <a:pathLst>
                <a:path w="1125" h="650" extrusionOk="0">
                  <a:moveTo>
                    <a:pt x="487" y="0"/>
                  </a:moveTo>
                  <a:lnTo>
                    <a:pt x="1" y="280"/>
                  </a:lnTo>
                  <a:lnTo>
                    <a:pt x="639" y="650"/>
                  </a:lnTo>
                  <a:lnTo>
                    <a:pt x="1125" y="368"/>
                  </a:lnTo>
                  <a:lnTo>
                    <a:pt x="48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15;p34">
              <a:extLst>
                <a:ext uri="{FF2B5EF4-FFF2-40B4-BE49-F238E27FC236}">
                  <a16:creationId xmlns:a16="http://schemas.microsoft.com/office/drawing/2014/main" id="{3F08FF55-A935-43A9-8D17-222D8493F6F5}"/>
                </a:ext>
              </a:extLst>
            </p:cNvPr>
            <p:cNvSpPr/>
            <p:nvPr/>
          </p:nvSpPr>
          <p:spPr>
            <a:xfrm>
              <a:off x="9275608" y="2648387"/>
              <a:ext cx="48973" cy="28270"/>
            </a:xfrm>
            <a:custGeom>
              <a:avLst/>
              <a:gdLst/>
              <a:ahLst/>
              <a:cxnLst/>
              <a:rect l="l" t="t" r="r" b="b"/>
              <a:pathLst>
                <a:path w="1126" h="650" extrusionOk="0">
                  <a:moveTo>
                    <a:pt x="488" y="0"/>
                  </a:moveTo>
                  <a:lnTo>
                    <a:pt x="0" y="282"/>
                  </a:lnTo>
                  <a:lnTo>
                    <a:pt x="638" y="650"/>
                  </a:lnTo>
                  <a:lnTo>
                    <a:pt x="1126" y="370"/>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16;p34">
              <a:extLst>
                <a:ext uri="{FF2B5EF4-FFF2-40B4-BE49-F238E27FC236}">
                  <a16:creationId xmlns:a16="http://schemas.microsoft.com/office/drawing/2014/main" id="{200AD0D9-ADF8-4C1B-925D-1814F3BD3831}"/>
                </a:ext>
              </a:extLst>
            </p:cNvPr>
            <p:cNvSpPr/>
            <p:nvPr/>
          </p:nvSpPr>
          <p:spPr>
            <a:xfrm>
              <a:off x="8990471" y="2439884"/>
              <a:ext cx="48973" cy="28314"/>
            </a:xfrm>
            <a:custGeom>
              <a:avLst/>
              <a:gdLst/>
              <a:ahLst/>
              <a:cxnLst/>
              <a:rect l="l" t="t" r="r" b="b"/>
              <a:pathLst>
                <a:path w="1126" h="651" extrusionOk="0">
                  <a:moveTo>
                    <a:pt x="488" y="1"/>
                  </a:moveTo>
                  <a:lnTo>
                    <a:pt x="0" y="283"/>
                  </a:lnTo>
                  <a:lnTo>
                    <a:pt x="638" y="650"/>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17;p34">
              <a:extLst>
                <a:ext uri="{FF2B5EF4-FFF2-40B4-BE49-F238E27FC236}">
                  <a16:creationId xmlns:a16="http://schemas.microsoft.com/office/drawing/2014/main" id="{FE06ECF2-33BF-4790-A982-9DC692EB82D8}"/>
                </a:ext>
              </a:extLst>
            </p:cNvPr>
            <p:cNvSpPr/>
            <p:nvPr/>
          </p:nvSpPr>
          <p:spPr>
            <a:xfrm>
              <a:off x="9022786" y="2458586"/>
              <a:ext cx="48973" cy="28314"/>
            </a:xfrm>
            <a:custGeom>
              <a:avLst/>
              <a:gdLst/>
              <a:ahLst/>
              <a:cxnLst/>
              <a:rect l="l" t="t" r="r" b="b"/>
              <a:pathLst>
                <a:path w="1126" h="651" extrusionOk="0">
                  <a:moveTo>
                    <a:pt x="487" y="1"/>
                  </a:moveTo>
                  <a:lnTo>
                    <a:pt x="1" y="281"/>
                  </a:lnTo>
                  <a:lnTo>
                    <a:pt x="639" y="650"/>
                  </a:lnTo>
                  <a:lnTo>
                    <a:pt x="1125" y="368"/>
                  </a:lnTo>
                  <a:lnTo>
                    <a:pt x="48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18;p34">
              <a:extLst>
                <a:ext uri="{FF2B5EF4-FFF2-40B4-BE49-F238E27FC236}">
                  <a16:creationId xmlns:a16="http://schemas.microsoft.com/office/drawing/2014/main" id="{DA1B4F16-37C3-424F-AA09-5C3D3A4110ED}"/>
                </a:ext>
              </a:extLst>
            </p:cNvPr>
            <p:cNvSpPr/>
            <p:nvPr/>
          </p:nvSpPr>
          <p:spPr>
            <a:xfrm>
              <a:off x="9055101" y="2477244"/>
              <a:ext cx="49016" cy="28270"/>
            </a:xfrm>
            <a:custGeom>
              <a:avLst/>
              <a:gdLst/>
              <a:ahLst/>
              <a:cxnLst/>
              <a:rect l="l" t="t" r="r" b="b"/>
              <a:pathLst>
                <a:path w="1127" h="650" extrusionOk="0">
                  <a:moveTo>
                    <a:pt x="488" y="0"/>
                  </a:moveTo>
                  <a:lnTo>
                    <a:pt x="1" y="282"/>
                  </a:lnTo>
                  <a:lnTo>
                    <a:pt x="639" y="650"/>
                  </a:lnTo>
                  <a:lnTo>
                    <a:pt x="1126" y="36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319;p34">
              <a:extLst>
                <a:ext uri="{FF2B5EF4-FFF2-40B4-BE49-F238E27FC236}">
                  <a16:creationId xmlns:a16="http://schemas.microsoft.com/office/drawing/2014/main" id="{60A163F9-3069-4103-8D25-335F8DC53ECA}"/>
                </a:ext>
              </a:extLst>
            </p:cNvPr>
            <p:cNvSpPr/>
            <p:nvPr/>
          </p:nvSpPr>
          <p:spPr>
            <a:xfrm>
              <a:off x="9087416" y="2495859"/>
              <a:ext cx="48973" cy="28357"/>
            </a:xfrm>
            <a:custGeom>
              <a:avLst/>
              <a:gdLst/>
              <a:ahLst/>
              <a:cxnLst/>
              <a:rect l="l" t="t" r="r" b="b"/>
              <a:pathLst>
                <a:path w="1126" h="652" extrusionOk="0">
                  <a:moveTo>
                    <a:pt x="488" y="0"/>
                  </a:moveTo>
                  <a:lnTo>
                    <a:pt x="0" y="282"/>
                  </a:lnTo>
                  <a:lnTo>
                    <a:pt x="638" y="651"/>
                  </a:lnTo>
                  <a:lnTo>
                    <a:pt x="1126" y="370"/>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320;p34">
              <a:extLst>
                <a:ext uri="{FF2B5EF4-FFF2-40B4-BE49-F238E27FC236}">
                  <a16:creationId xmlns:a16="http://schemas.microsoft.com/office/drawing/2014/main" id="{E2BE0E66-FBDB-404D-9EBF-45A2270597F2}"/>
                </a:ext>
              </a:extLst>
            </p:cNvPr>
            <p:cNvSpPr/>
            <p:nvPr/>
          </p:nvSpPr>
          <p:spPr>
            <a:xfrm>
              <a:off x="9119687" y="2514561"/>
              <a:ext cx="49016" cy="28270"/>
            </a:xfrm>
            <a:custGeom>
              <a:avLst/>
              <a:gdLst/>
              <a:ahLst/>
              <a:cxnLst/>
              <a:rect l="l" t="t" r="r" b="b"/>
              <a:pathLst>
                <a:path w="1127" h="650" extrusionOk="0">
                  <a:moveTo>
                    <a:pt x="488" y="0"/>
                  </a:moveTo>
                  <a:lnTo>
                    <a:pt x="1" y="280"/>
                  </a:lnTo>
                  <a:lnTo>
                    <a:pt x="639" y="650"/>
                  </a:lnTo>
                  <a:lnTo>
                    <a:pt x="1126" y="368"/>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21;p34">
              <a:extLst>
                <a:ext uri="{FF2B5EF4-FFF2-40B4-BE49-F238E27FC236}">
                  <a16:creationId xmlns:a16="http://schemas.microsoft.com/office/drawing/2014/main" id="{E717B7CC-E661-4E04-9EA3-544225EE23BD}"/>
                </a:ext>
              </a:extLst>
            </p:cNvPr>
            <p:cNvSpPr/>
            <p:nvPr/>
          </p:nvSpPr>
          <p:spPr>
            <a:xfrm>
              <a:off x="9152002" y="2533176"/>
              <a:ext cx="48973" cy="28270"/>
            </a:xfrm>
            <a:custGeom>
              <a:avLst/>
              <a:gdLst/>
              <a:ahLst/>
              <a:cxnLst/>
              <a:rect l="l" t="t" r="r" b="b"/>
              <a:pathLst>
                <a:path w="1126" h="650" extrusionOk="0">
                  <a:moveTo>
                    <a:pt x="488" y="0"/>
                  </a:moveTo>
                  <a:lnTo>
                    <a:pt x="0" y="282"/>
                  </a:lnTo>
                  <a:lnTo>
                    <a:pt x="640" y="650"/>
                  </a:lnTo>
                  <a:lnTo>
                    <a:pt x="1126" y="370"/>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22;p34">
              <a:extLst>
                <a:ext uri="{FF2B5EF4-FFF2-40B4-BE49-F238E27FC236}">
                  <a16:creationId xmlns:a16="http://schemas.microsoft.com/office/drawing/2014/main" id="{435C2F42-F913-4F54-AA31-5FFC7F501D8E}"/>
                </a:ext>
              </a:extLst>
            </p:cNvPr>
            <p:cNvSpPr/>
            <p:nvPr/>
          </p:nvSpPr>
          <p:spPr>
            <a:xfrm>
              <a:off x="9184361" y="2551878"/>
              <a:ext cx="48973" cy="28270"/>
            </a:xfrm>
            <a:custGeom>
              <a:avLst/>
              <a:gdLst/>
              <a:ahLst/>
              <a:cxnLst/>
              <a:rect l="l" t="t" r="r" b="b"/>
              <a:pathLst>
                <a:path w="1126" h="650" extrusionOk="0">
                  <a:moveTo>
                    <a:pt x="486" y="0"/>
                  </a:moveTo>
                  <a:lnTo>
                    <a:pt x="0" y="281"/>
                  </a:lnTo>
                  <a:lnTo>
                    <a:pt x="638" y="650"/>
                  </a:lnTo>
                  <a:lnTo>
                    <a:pt x="1126" y="368"/>
                  </a:lnTo>
                  <a:lnTo>
                    <a:pt x="48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323;p34">
              <a:extLst>
                <a:ext uri="{FF2B5EF4-FFF2-40B4-BE49-F238E27FC236}">
                  <a16:creationId xmlns:a16="http://schemas.microsoft.com/office/drawing/2014/main" id="{A55BE0AC-D093-4F0E-AA86-286DF0EB1C80}"/>
                </a:ext>
              </a:extLst>
            </p:cNvPr>
            <p:cNvSpPr/>
            <p:nvPr/>
          </p:nvSpPr>
          <p:spPr>
            <a:xfrm>
              <a:off x="9216632" y="2570492"/>
              <a:ext cx="49016" cy="28314"/>
            </a:xfrm>
            <a:custGeom>
              <a:avLst/>
              <a:gdLst/>
              <a:ahLst/>
              <a:cxnLst/>
              <a:rect l="l" t="t" r="r" b="b"/>
              <a:pathLst>
                <a:path w="1127" h="651" extrusionOk="0">
                  <a:moveTo>
                    <a:pt x="488" y="1"/>
                  </a:moveTo>
                  <a:lnTo>
                    <a:pt x="1" y="282"/>
                  </a:lnTo>
                  <a:lnTo>
                    <a:pt x="639" y="650"/>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324;p34">
              <a:extLst>
                <a:ext uri="{FF2B5EF4-FFF2-40B4-BE49-F238E27FC236}">
                  <a16:creationId xmlns:a16="http://schemas.microsoft.com/office/drawing/2014/main" id="{94DDF532-083F-4179-82ED-726821781510}"/>
                </a:ext>
              </a:extLst>
            </p:cNvPr>
            <p:cNvSpPr/>
            <p:nvPr/>
          </p:nvSpPr>
          <p:spPr>
            <a:xfrm>
              <a:off x="9248947" y="2589107"/>
              <a:ext cx="48973" cy="28357"/>
            </a:xfrm>
            <a:custGeom>
              <a:avLst/>
              <a:gdLst/>
              <a:ahLst/>
              <a:cxnLst/>
              <a:rect l="l" t="t" r="r" b="b"/>
              <a:pathLst>
                <a:path w="1126" h="652" extrusionOk="0">
                  <a:moveTo>
                    <a:pt x="488" y="1"/>
                  </a:moveTo>
                  <a:lnTo>
                    <a:pt x="0" y="283"/>
                  </a:lnTo>
                  <a:lnTo>
                    <a:pt x="638" y="652"/>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325;p34">
              <a:extLst>
                <a:ext uri="{FF2B5EF4-FFF2-40B4-BE49-F238E27FC236}">
                  <a16:creationId xmlns:a16="http://schemas.microsoft.com/office/drawing/2014/main" id="{83971441-3BEF-42D1-B235-6CD51C3F5AD6}"/>
                </a:ext>
              </a:extLst>
            </p:cNvPr>
            <p:cNvSpPr/>
            <p:nvPr/>
          </p:nvSpPr>
          <p:spPr>
            <a:xfrm>
              <a:off x="9281218" y="2607809"/>
              <a:ext cx="49016" cy="28314"/>
            </a:xfrm>
            <a:custGeom>
              <a:avLst/>
              <a:gdLst/>
              <a:ahLst/>
              <a:cxnLst/>
              <a:rect l="l" t="t" r="r" b="b"/>
              <a:pathLst>
                <a:path w="1127" h="651" extrusionOk="0">
                  <a:moveTo>
                    <a:pt x="488" y="1"/>
                  </a:moveTo>
                  <a:lnTo>
                    <a:pt x="1" y="281"/>
                  </a:lnTo>
                  <a:lnTo>
                    <a:pt x="640" y="650"/>
                  </a:lnTo>
                  <a:lnTo>
                    <a:pt x="1127" y="368"/>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326;p34">
              <a:extLst>
                <a:ext uri="{FF2B5EF4-FFF2-40B4-BE49-F238E27FC236}">
                  <a16:creationId xmlns:a16="http://schemas.microsoft.com/office/drawing/2014/main" id="{9EB9A717-099D-4170-BE11-1EC9304F45EE}"/>
                </a:ext>
              </a:extLst>
            </p:cNvPr>
            <p:cNvSpPr/>
            <p:nvPr/>
          </p:nvSpPr>
          <p:spPr>
            <a:xfrm>
              <a:off x="9313577" y="2626424"/>
              <a:ext cx="49016" cy="28314"/>
            </a:xfrm>
            <a:custGeom>
              <a:avLst/>
              <a:gdLst/>
              <a:ahLst/>
              <a:cxnLst/>
              <a:rect l="l" t="t" r="r" b="b"/>
              <a:pathLst>
                <a:path w="1127" h="651" extrusionOk="0">
                  <a:moveTo>
                    <a:pt x="487" y="1"/>
                  </a:moveTo>
                  <a:lnTo>
                    <a:pt x="1" y="283"/>
                  </a:lnTo>
                  <a:lnTo>
                    <a:pt x="639" y="650"/>
                  </a:lnTo>
                  <a:lnTo>
                    <a:pt x="1127" y="370"/>
                  </a:lnTo>
                  <a:lnTo>
                    <a:pt x="48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327;p34">
              <a:extLst>
                <a:ext uri="{FF2B5EF4-FFF2-40B4-BE49-F238E27FC236}">
                  <a16:creationId xmlns:a16="http://schemas.microsoft.com/office/drawing/2014/main" id="{2F9FF9F6-C065-4038-AE24-B0D4EA88F6C4}"/>
                </a:ext>
              </a:extLst>
            </p:cNvPr>
            <p:cNvSpPr/>
            <p:nvPr/>
          </p:nvSpPr>
          <p:spPr>
            <a:xfrm>
              <a:off x="9014783" y="2425880"/>
              <a:ext cx="49016" cy="28357"/>
            </a:xfrm>
            <a:custGeom>
              <a:avLst/>
              <a:gdLst/>
              <a:ahLst/>
              <a:cxnLst/>
              <a:rect l="l" t="t" r="r" b="b"/>
              <a:pathLst>
                <a:path w="1127" h="652" extrusionOk="0">
                  <a:moveTo>
                    <a:pt x="487" y="0"/>
                  </a:moveTo>
                  <a:lnTo>
                    <a:pt x="0" y="282"/>
                  </a:lnTo>
                  <a:lnTo>
                    <a:pt x="639" y="651"/>
                  </a:lnTo>
                  <a:lnTo>
                    <a:pt x="1126" y="369"/>
                  </a:lnTo>
                  <a:lnTo>
                    <a:pt x="48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328;p34">
              <a:extLst>
                <a:ext uri="{FF2B5EF4-FFF2-40B4-BE49-F238E27FC236}">
                  <a16:creationId xmlns:a16="http://schemas.microsoft.com/office/drawing/2014/main" id="{339E0CC8-2EEB-47C8-ADF0-29A2FCE196BA}"/>
                </a:ext>
              </a:extLst>
            </p:cNvPr>
            <p:cNvSpPr/>
            <p:nvPr/>
          </p:nvSpPr>
          <p:spPr>
            <a:xfrm>
              <a:off x="9047055" y="2444582"/>
              <a:ext cx="49016" cy="28270"/>
            </a:xfrm>
            <a:custGeom>
              <a:avLst/>
              <a:gdLst/>
              <a:ahLst/>
              <a:cxnLst/>
              <a:rect l="l" t="t" r="r" b="b"/>
              <a:pathLst>
                <a:path w="1127" h="650" extrusionOk="0">
                  <a:moveTo>
                    <a:pt x="488" y="0"/>
                  </a:moveTo>
                  <a:lnTo>
                    <a:pt x="1" y="280"/>
                  </a:lnTo>
                  <a:lnTo>
                    <a:pt x="639" y="650"/>
                  </a:lnTo>
                  <a:lnTo>
                    <a:pt x="1127" y="368"/>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329;p34">
              <a:extLst>
                <a:ext uri="{FF2B5EF4-FFF2-40B4-BE49-F238E27FC236}">
                  <a16:creationId xmlns:a16="http://schemas.microsoft.com/office/drawing/2014/main" id="{84609716-E31B-401A-92C0-5B371BF06B83}"/>
                </a:ext>
              </a:extLst>
            </p:cNvPr>
            <p:cNvSpPr/>
            <p:nvPr/>
          </p:nvSpPr>
          <p:spPr>
            <a:xfrm>
              <a:off x="9079370" y="2463196"/>
              <a:ext cx="49016" cy="28270"/>
            </a:xfrm>
            <a:custGeom>
              <a:avLst/>
              <a:gdLst/>
              <a:ahLst/>
              <a:cxnLst/>
              <a:rect l="l" t="t" r="r" b="b"/>
              <a:pathLst>
                <a:path w="1127" h="650" extrusionOk="0">
                  <a:moveTo>
                    <a:pt x="488" y="0"/>
                  </a:moveTo>
                  <a:lnTo>
                    <a:pt x="1" y="282"/>
                  </a:lnTo>
                  <a:lnTo>
                    <a:pt x="639" y="650"/>
                  </a:lnTo>
                  <a:lnTo>
                    <a:pt x="1126" y="370"/>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330;p34">
              <a:extLst>
                <a:ext uri="{FF2B5EF4-FFF2-40B4-BE49-F238E27FC236}">
                  <a16:creationId xmlns:a16="http://schemas.microsoft.com/office/drawing/2014/main" id="{373B0A7C-B3A9-45B5-90B4-877024664632}"/>
                </a:ext>
              </a:extLst>
            </p:cNvPr>
            <p:cNvSpPr/>
            <p:nvPr/>
          </p:nvSpPr>
          <p:spPr>
            <a:xfrm>
              <a:off x="9111685" y="2481898"/>
              <a:ext cx="48973" cy="28270"/>
            </a:xfrm>
            <a:custGeom>
              <a:avLst/>
              <a:gdLst/>
              <a:ahLst/>
              <a:cxnLst/>
              <a:rect l="l" t="t" r="r" b="b"/>
              <a:pathLst>
                <a:path w="1126" h="650" extrusionOk="0">
                  <a:moveTo>
                    <a:pt x="488" y="0"/>
                  </a:moveTo>
                  <a:lnTo>
                    <a:pt x="0" y="280"/>
                  </a:lnTo>
                  <a:lnTo>
                    <a:pt x="640" y="650"/>
                  </a:lnTo>
                  <a:lnTo>
                    <a:pt x="1126" y="368"/>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331;p34">
              <a:extLst>
                <a:ext uri="{FF2B5EF4-FFF2-40B4-BE49-F238E27FC236}">
                  <a16:creationId xmlns:a16="http://schemas.microsoft.com/office/drawing/2014/main" id="{6E2D4607-B0EF-4556-98F1-4AA50C80A53E}"/>
                </a:ext>
              </a:extLst>
            </p:cNvPr>
            <p:cNvSpPr/>
            <p:nvPr/>
          </p:nvSpPr>
          <p:spPr>
            <a:xfrm>
              <a:off x="9144043" y="2500513"/>
              <a:ext cx="48973" cy="28270"/>
            </a:xfrm>
            <a:custGeom>
              <a:avLst/>
              <a:gdLst/>
              <a:ahLst/>
              <a:cxnLst/>
              <a:rect l="l" t="t" r="r" b="b"/>
              <a:pathLst>
                <a:path w="1126" h="650" extrusionOk="0">
                  <a:moveTo>
                    <a:pt x="486" y="0"/>
                  </a:moveTo>
                  <a:lnTo>
                    <a:pt x="0" y="282"/>
                  </a:lnTo>
                  <a:lnTo>
                    <a:pt x="638" y="650"/>
                  </a:lnTo>
                  <a:lnTo>
                    <a:pt x="1126" y="370"/>
                  </a:lnTo>
                  <a:lnTo>
                    <a:pt x="48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332;p34">
              <a:extLst>
                <a:ext uri="{FF2B5EF4-FFF2-40B4-BE49-F238E27FC236}">
                  <a16:creationId xmlns:a16="http://schemas.microsoft.com/office/drawing/2014/main" id="{A3D81052-7EF1-4AAF-89C5-C929BE03D94A}"/>
                </a:ext>
              </a:extLst>
            </p:cNvPr>
            <p:cNvSpPr/>
            <p:nvPr/>
          </p:nvSpPr>
          <p:spPr>
            <a:xfrm>
              <a:off x="9176314" y="2519128"/>
              <a:ext cx="49016" cy="28357"/>
            </a:xfrm>
            <a:custGeom>
              <a:avLst/>
              <a:gdLst/>
              <a:ahLst/>
              <a:cxnLst/>
              <a:rect l="l" t="t" r="r" b="b"/>
              <a:pathLst>
                <a:path w="1127" h="652" extrusionOk="0">
                  <a:moveTo>
                    <a:pt x="488" y="1"/>
                  </a:moveTo>
                  <a:lnTo>
                    <a:pt x="1" y="283"/>
                  </a:lnTo>
                  <a:lnTo>
                    <a:pt x="639" y="652"/>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333;p34">
              <a:extLst>
                <a:ext uri="{FF2B5EF4-FFF2-40B4-BE49-F238E27FC236}">
                  <a16:creationId xmlns:a16="http://schemas.microsoft.com/office/drawing/2014/main" id="{89538B4B-893C-4AEB-AA8C-992940A9DF41}"/>
                </a:ext>
              </a:extLst>
            </p:cNvPr>
            <p:cNvSpPr/>
            <p:nvPr/>
          </p:nvSpPr>
          <p:spPr>
            <a:xfrm>
              <a:off x="9208629" y="2537829"/>
              <a:ext cx="48973" cy="28314"/>
            </a:xfrm>
            <a:custGeom>
              <a:avLst/>
              <a:gdLst/>
              <a:ahLst/>
              <a:cxnLst/>
              <a:rect l="l" t="t" r="r" b="b"/>
              <a:pathLst>
                <a:path w="1126" h="651" extrusionOk="0">
                  <a:moveTo>
                    <a:pt x="488" y="1"/>
                  </a:moveTo>
                  <a:lnTo>
                    <a:pt x="0" y="281"/>
                  </a:lnTo>
                  <a:lnTo>
                    <a:pt x="638" y="650"/>
                  </a:lnTo>
                  <a:lnTo>
                    <a:pt x="1126" y="368"/>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334;p34">
              <a:extLst>
                <a:ext uri="{FF2B5EF4-FFF2-40B4-BE49-F238E27FC236}">
                  <a16:creationId xmlns:a16="http://schemas.microsoft.com/office/drawing/2014/main" id="{21A72660-84C1-4F8E-A1F7-2AB84ED1E68F}"/>
                </a:ext>
              </a:extLst>
            </p:cNvPr>
            <p:cNvSpPr/>
            <p:nvPr/>
          </p:nvSpPr>
          <p:spPr>
            <a:xfrm>
              <a:off x="9240901" y="2556444"/>
              <a:ext cx="49016" cy="28314"/>
            </a:xfrm>
            <a:custGeom>
              <a:avLst/>
              <a:gdLst/>
              <a:ahLst/>
              <a:cxnLst/>
              <a:rect l="l" t="t" r="r" b="b"/>
              <a:pathLst>
                <a:path w="1127" h="651" extrusionOk="0">
                  <a:moveTo>
                    <a:pt x="488" y="1"/>
                  </a:moveTo>
                  <a:lnTo>
                    <a:pt x="1" y="283"/>
                  </a:lnTo>
                  <a:lnTo>
                    <a:pt x="640" y="650"/>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335;p34">
              <a:extLst>
                <a:ext uri="{FF2B5EF4-FFF2-40B4-BE49-F238E27FC236}">
                  <a16:creationId xmlns:a16="http://schemas.microsoft.com/office/drawing/2014/main" id="{FBC0E3D0-5BBE-41EC-9044-169CF702BC63}"/>
                </a:ext>
              </a:extLst>
            </p:cNvPr>
            <p:cNvSpPr/>
            <p:nvPr/>
          </p:nvSpPr>
          <p:spPr>
            <a:xfrm>
              <a:off x="9273259" y="2575146"/>
              <a:ext cx="49016" cy="28314"/>
            </a:xfrm>
            <a:custGeom>
              <a:avLst/>
              <a:gdLst/>
              <a:ahLst/>
              <a:cxnLst/>
              <a:rect l="l" t="t" r="r" b="b"/>
              <a:pathLst>
                <a:path w="1127" h="651" extrusionOk="0">
                  <a:moveTo>
                    <a:pt x="487" y="1"/>
                  </a:moveTo>
                  <a:lnTo>
                    <a:pt x="1" y="281"/>
                  </a:lnTo>
                  <a:lnTo>
                    <a:pt x="639" y="650"/>
                  </a:lnTo>
                  <a:lnTo>
                    <a:pt x="1126" y="368"/>
                  </a:lnTo>
                  <a:lnTo>
                    <a:pt x="48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336;p34">
              <a:extLst>
                <a:ext uri="{FF2B5EF4-FFF2-40B4-BE49-F238E27FC236}">
                  <a16:creationId xmlns:a16="http://schemas.microsoft.com/office/drawing/2014/main" id="{3288AFE7-9010-4398-B638-B401D247B777}"/>
                </a:ext>
              </a:extLst>
            </p:cNvPr>
            <p:cNvSpPr/>
            <p:nvPr/>
          </p:nvSpPr>
          <p:spPr>
            <a:xfrm>
              <a:off x="9305574" y="2593761"/>
              <a:ext cx="48973" cy="28314"/>
            </a:xfrm>
            <a:custGeom>
              <a:avLst/>
              <a:gdLst/>
              <a:ahLst/>
              <a:cxnLst/>
              <a:rect l="l" t="t" r="r" b="b"/>
              <a:pathLst>
                <a:path w="1126" h="651" extrusionOk="0">
                  <a:moveTo>
                    <a:pt x="488" y="1"/>
                  </a:moveTo>
                  <a:lnTo>
                    <a:pt x="0" y="283"/>
                  </a:lnTo>
                  <a:lnTo>
                    <a:pt x="638" y="650"/>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337;p34">
              <a:extLst>
                <a:ext uri="{FF2B5EF4-FFF2-40B4-BE49-F238E27FC236}">
                  <a16:creationId xmlns:a16="http://schemas.microsoft.com/office/drawing/2014/main" id="{C6B7321D-A8A6-49AC-8B48-F7F708BE0565}"/>
                </a:ext>
              </a:extLst>
            </p:cNvPr>
            <p:cNvSpPr/>
            <p:nvPr/>
          </p:nvSpPr>
          <p:spPr>
            <a:xfrm>
              <a:off x="9039052" y="2411919"/>
              <a:ext cx="49016" cy="28270"/>
            </a:xfrm>
            <a:custGeom>
              <a:avLst/>
              <a:gdLst/>
              <a:ahLst/>
              <a:cxnLst/>
              <a:rect l="l" t="t" r="r" b="b"/>
              <a:pathLst>
                <a:path w="1127" h="650" extrusionOk="0">
                  <a:moveTo>
                    <a:pt x="488" y="0"/>
                  </a:moveTo>
                  <a:lnTo>
                    <a:pt x="0" y="280"/>
                  </a:lnTo>
                  <a:lnTo>
                    <a:pt x="639" y="650"/>
                  </a:lnTo>
                  <a:lnTo>
                    <a:pt x="1126" y="368"/>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338;p34">
              <a:extLst>
                <a:ext uri="{FF2B5EF4-FFF2-40B4-BE49-F238E27FC236}">
                  <a16:creationId xmlns:a16="http://schemas.microsoft.com/office/drawing/2014/main" id="{967B6A87-34FB-4833-B001-F54771478087}"/>
                </a:ext>
              </a:extLst>
            </p:cNvPr>
            <p:cNvSpPr/>
            <p:nvPr/>
          </p:nvSpPr>
          <p:spPr>
            <a:xfrm>
              <a:off x="9071324" y="2430533"/>
              <a:ext cx="49016" cy="28270"/>
            </a:xfrm>
            <a:custGeom>
              <a:avLst/>
              <a:gdLst/>
              <a:ahLst/>
              <a:cxnLst/>
              <a:rect l="l" t="t" r="r" b="b"/>
              <a:pathLst>
                <a:path w="1127" h="650" extrusionOk="0">
                  <a:moveTo>
                    <a:pt x="488" y="0"/>
                  </a:moveTo>
                  <a:lnTo>
                    <a:pt x="1" y="282"/>
                  </a:lnTo>
                  <a:lnTo>
                    <a:pt x="641" y="650"/>
                  </a:lnTo>
                  <a:lnTo>
                    <a:pt x="1127" y="370"/>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339;p34">
              <a:extLst>
                <a:ext uri="{FF2B5EF4-FFF2-40B4-BE49-F238E27FC236}">
                  <a16:creationId xmlns:a16="http://schemas.microsoft.com/office/drawing/2014/main" id="{26A0E35F-D9BC-4ACF-872B-03115D862720}"/>
                </a:ext>
              </a:extLst>
            </p:cNvPr>
            <p:cNvSpPr/>
            <p:nvPr/>
          </p:nvSpPr>
          <p:spPr>
            <a:xfrm>
              <a:off x="9103682" y="2449148"/>
              <a:ext cx="49016" cy="28357"/>
            </a:xfrm>
            <a:custGeom>
              <a:avLst/>
              <a:gdLst/>
              <a:ahLst/>
              <a:cxnLst/>
              <a:rect l="l" t="t" r="r" b="b"/>
              <a:pathLst>
                <a:path w="1127" h="652" extrusionOk="0">
                  <a:moveTo>
                    <a:pt x="487" y="1"/>
                  </a:moveTo>
                  <a:lnTo>
                    <a:pt x="1" y="282"/>
                  </a:lnTo>
                  <a:lnTo>
                    <a:pt x="639" y="652"/>
                  </a:lnTo>
                  <a:lnTo>
                    <a:pt x="1127" y="370"/>
                  </a:lnTo>
                  <a:lnTo>
                    <a:pt x="48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340;p34">
              <a:extLst>
                <a:ext uri="{FF2B5EF4-FFF2-40B4-BE49-F238E27FC236}">
                  <a16:creationId xmlns:a16="http://schemas.microsoft.com/office/drawing/2014/main" id="{A93962B0-AB70-45B5-9AC2-75A2468EAE50}"/>
                </a:ext>
              </a:extLst>
            </p:cNvPr>
            <p:cNvSpPr/>
            <p:nvPr/>
          </p:nvSpPr>
          <p:spPr>
            <a:xfrm>
              <a:off x="9135997" y="2467850"/>
              <a:ext cx="49016" cy="28270"/>
            </a:xfrm>
            <a:custGeom>
              <a:avLst/>
              <a:gdLst/>
              <a:ahLst/>
              <a:cxnLst/>
              <a:rect l="l" t="t" r="r" b="b"/>
              <a:pathLst>
                <a:path w="1127" h="650" extrusionOk="0">
                  <a:moveTo>
                    <a:pt x="488" y="0"/>
                  </a:moveTo>
                  <a:lnTo>
                    <a:pt x="0" y="281"/>
                  </a:lnTo>
                  <a:lnTo>
                    <a:pt x="639" y="650"/>
                  </a:lnTo>
                  <a:lnTo>
                    <a:pt x="1126" y="368"/>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341;p34">
              <a:extLst>
                <a:ext uri="{FF2B5EF4-FFF2-40B4-BE49-F238E27FC236}">
                  <a16:creationId xmlns:a16="http://schemas.microsoft.com/office/drawing/2014/main" id="{A5727096-F857-4CD0-8A12-62632B03D3D1}"/>
                </a:ext>
              </a:extLst>
            </p:cNvPr>
            <p:cNvSpPr/>
            <p:nvPr/>
          </p:nvSpPr>
          <p:spPr>
            <a:xfrm>
              <a:off x="9168268" y="2486465"/>
              <a:ext cx="49016" cy="28314"/>
            </a:xfrm>
            <a:custGeom>
              <a:avLst/>
              <a:gdLst/>
              <a:ahLst/>
              <a:cxnLst/>
              <a:rect l="l" t="t" r="r" b="b"/>
              <a:pathLst>
                <a:path w="1127" h="651" extrusionOk="0">
                  <a:moveTo>
                    <a:pt x="488" y="1"/>
                  </a:moveTo>
                  <a:lnTo>
                    <a:pt x="1" y="283"/>
                  </a:lnTo>
                  <a:lnTo>
                    <a:pt x="639" y="650"/>
                  </a:lnTo>
                  <a:lnTo>
                    <a:pt x="1127"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342;p34">
              <a:extLst>
                <a:ext uri="{FF2B5EF4-FFF2-40B4-BE49-F238E27FC236}">
                  <a16:creationId xmlns:a16="http://schemas.microsoft.com/office/drawing/2014/main" id="{FEC0FBE8-3CB3-4FD5-BE1C-308B33DB7545}"/>
                </a:ext>
              </a:extLst>
            </p:cNvPr>
            <p:cNvSpPr/>
            <p:nvPr/>
          </p:nvSpPr>
          <p:spPr>
            <a:xfrm>
              <a:off x="9200583" y="2505123"/>
              <a:ext cx="49016" cy="28357"/>
            </a:xfrm>
            <a:custGeom>
              <a:avLst/>
              <a:gdLst/>
              <a:ahLst/>
              <a:cxnLst/>
              <a:rect l="l" t="t" r="r" b="b"/>
              <a:pathLst>
                <a:path w="1127" h="652" extrusionOk="0">
                  <a:moveTo>
                    <a:pt x="488" y="0"/>
                  </a:moveTo>
                  <a:lnTo>
                    <a:pt x="1" y="282"/>
                  </a:lnTo>
                  <a:lnTo>
                    <a:pt x="639" y="651"/>
                  </a:lnTo>
                  <a:lnTo>
                    <a:pt x="1126" y="36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343;p34">
              <a:extLst>
                <a:ext uri="{FF2B5EF4-FFF2-40B4-BE49-F238E27FC236}">
                  <a16:creationId xmlns:a16="http://schemas.microsoft.com/office/drawing/2014/main" id="{B707F91E-A53E-4C16-A631-3DB2884A0380}"/>
                </a:ext>
              </a:extLst>
            </p:cNvPr>
            <p:cNvSpPr/>
            <p:nvPr/>
          </p:nvSpPr>
          <p:spPr>
            <a:xfrm>
              <a:off x="9232898" y="2523781"/>
              <a:ext cx="48973" cy="28314"/>
            </a:xfrm>
            <a:custGeom>
              <a:avLst/>
              <a:gdLst/>
              <a:ahLst/>
              <a:cxnLst/>
              <a:rect l="l" t="t" r="r" b="b"/>
              <a:pathLst>
                <a:path w="1126" h="651" extrusionOk="0">
                  <a:moveTo>
                    <a:pt x="488" y="1"/>
                  </a:moveTo>
                  <a:lnTo>
                    <a:pt x="0" y="281"/>
                  </a:lnTo>
                  <a:lnTo>
                    <a:pt x="640" y="650"/>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344;p34">
              <a:extLst>
                <a:ext uri="{FF2B5EF4-FFF2-40B4-BE49-F238E27FC236}">
                  <a16:creationId xmlns:a16="http://schemas.microsoft.com/office/drawing/2014/main" id="{3E46F7B9-5A1C-41B5-92F9-3FA9183AF5D5}"/>
                </a:ext>
              </a:extLst>
            </p:cNvPr>
            <p:cNvSpPr/>
            <p:nvPr/>
          </p:nvSpPr>
          <p:spPr>
            <a:xfrm>
              <a:off x="9265257" y="2542440"/>
              <a:ext cx="48973" cy="28357"/>
            </a:xfrm>
            <a:custGeom>
              <a:avLst/>
              <a:gdLst/>
              <a:ahLst/>
              <a:cxnLst/>
              <a:rect l="l" t="t" r="r" b="b"/>
              <a:pathLst>
                <a:path w="1126" h="652" extrusionOk="0">
                  <a:moveTo>
                    <a:pt x="486" y="0"/>
                  </a:moveTo>
                  <a:lnTo>
                    <a:pt x="0" y="282"/>
                  </a:lnTo>
                  <a:lnTo>
                    <a:pt x="638" y="651"/>
                  </a:lnTo>
                  <a:lnTo>
                    <a:pt x="1126" y="369"/>
                  </a:lnTo>
                  <a:lnTo>
                    <a:pt x="48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345;p34">
              <a:extLst>
                <a:ext uri="{FF2B5EF4-FFF2-40B4-BE49-F238E27FC236}">
                  <a16:creationId xmlns:a16="http://schemas.microsoft.com/office/drawing/2014/main" id="{D43062CA-D4B3-4FE3-9A5E-3DAFB737B509}"/>
                </a:ext>
              </a:extLst>
            </p:cNvPr>
            <p:cNvSpPr/>
            <p:nvPr/>
          </p:nvSpPr>
          <p:spPr>
            <a:xfrm>
              <a:off x="9297528" y="2561098"/>
              <a:ext cx="49016" cy="28314"/>
            </a:xfrm>
            <a:custGeom>
              <a:avLst/>
              <a:gdLst/>
              <a:ahLst/>
              <a:cxnLst/>
              <a:rect l="l" t="t" r="r" b="b"/>
              <a:pathLst>
                <a:path w="1127" h="651" extrusionOk="0">
                  <a:moveTo>
                    <a:pt x="488" y="1"/>
                  </a:moveTo>
                  <a:lnTo>
                    <a:pt x="1" y="281"/>
                  </a:lnTo>
                  <a:lnTo>
                    <a:pt x="639" y="650"/>
                  </a:lnTo>
                  <a:lnTo>
                    <a:pt x="1126" y="369"/>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346;p34">
              <a:extLst>
                <a:ext uri="{FF2B5EF4-FFF2-40B4-BE49-F238E27FC236}">
                  <a16:creationId xmlns:a16="http://schemas.microsoft.com/office/drawing/2014/main" id="{C2B60682-F88F-4EEF-AC95-154604274C33}"/>
                </a:ext>
              </a:extLst>
            </p:cNvPr>
            <p:cNvSpPr/>
            <p:nvPr/>
          </p:nvSpPr>
          <p:spPr>
            <a:xfrm>
              <a:off x="9329843" y="2579756"/>
              <a:ext cx="81287" cy="61020"/>
            </a:xfrm>
            <a:custGeom>
              <a:avLst/>
              <a:gdLst/>
              <a:ahLst/>
              <a:cxnLst/>
              <a:rect l="l" t="t" r="r" b="b"/>
              <a:pathLst>
                <a:path w="1869" h="1403" extrusionOk="0">
                  <a:moveTo>
                    <a:pt x="488" y="0"/>
                  </a:moveTo>
                  <a:lnTo>
                    <a:pt x="0" y="282"/>
                  </a:lnTo>
                  <a:lnTo>
                    <a:pt x="743" y="710"/>
                  </a:lnTo>
                  <a:lnTo>
                    <a:pt x="185" y="1033"/>
                  </a:lnTo>
                  <a:lnTo>
                    <a:pt x="823" y="1402"/>
                  </a:lnTo>
                  <a:lnTo>
                    <a:pt x="1382" y="1080"/>
                  </a:lnTo>
                  <a:lnTo>
                    <a:pt x="1454" y="1037"/>
                  </a:lnTo>
                  <a:lnTo>
                    <a:pt x="1868" y="798"/>
                  </a:lnTo>
                  <a:lnTo>
                    <a:pt x="1416" y="537"/>
                  </a:lnTo>
                  <a:lnTo>
                    <a:pt x="1230" y="42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347;p34">
              <a:extLst>
                <a:ext uri="{FF2B5EF4-FFF2-40B4-BE49-F238E27FC236}">
                  <a16:creationId xmlns:a16="http://schemas.microsoft.com/office/drawing/2014/main" id="{CBB782EB-928E-4876-B99F-1F9AFB4BFE7A}"/>
                </a:ext>
              </a:extLst>
            </p:cNvPr>
            <p:cNvSpPr/>
            <p:nvPr/>
          </p:nvSpPr>
          <p:spPr>
            <a:xfrm>
              <a:off x="9063364" y="2397871"/>
              <a:ext cx="81331" cy="46928"/>
            </a:xfrm>
            <a:custGeom>
              <a:avLst/>
              <a:gdLst/>
              <a:ahLst/>
              <a:cxnLst/>
              <a:rect l="l" t="t" r="r" b="b"/>
              <a:pathLst>
                <a:path w="1870" h="1079" extrusionOk="0">
                  <a:moveTo>
                    <a:pt x="487" y="0"/>
                  </a:moveTo>
                  <a:lnTo>
                    <a:pt x="1" y="281"/>
                  </a:lnTo>
                  <a:lnTo>
                    <a:pt x="743" y="710"/>
                  </a:lnTo>
                  <a:lnTo>
                    <a:pt x="938" y="822"/>
                  </a:lnTo>
                  <a:lnTo>
                    <a:pt x="1382" y="1078"/>
                  </a:lnTo>
                  <a:lnTo>
                    <a:pt x="1869" y="798"/>
                  </a:lnTo>
                  <a:lnTo>
                    <a:pt x="1425" y="541"/>
                  </a:lnTo>
                  <a:lnTo>
                    <a:pt x="1229" y="429"/>
                  </a:lnTo>
                  <a:lnTo>
                    <a:pt x="48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348;p34">
              <a:extLst>
                <a:ext uri="{FF2B5EF4-FFF2-40B4-BE49-F238E27FC236}">
                  <a16:creationId xmlns:a16="http://schemas.microsoft.com/office/drawing/2014/main" id="{DAA530D3-974C-4F28-BA6B-737EBF0D1CBA}"/>
                </a:ext>
              </a:extLst>
            </p:cNvPr>
            <p:cNvSpPr/>
            <p:nvPr/>
          </p:nvSpPr>
          <p:spPr>
            <a:xfrm>
              <a:off x="9127951" y="2435144"/>
              <a:ext cx="49016" cy="28314"/>
            </a:xfrm>
            <a:custGeom>
              <a:avLst/>
              <a:gdLst/>
              <a:ahLst/>
              <a:cxnLst/>
              <a:rect l="l" t="t" r="r" b="b"/>
              <a:pathLst>
                <a:path w="1127" h="651" extrusionOk="0">
                  <a:moveTo>
                    <a:pt x="488" y="0"/>
                  </a:moveTo>
                  <a:lnTo>
                    <a:pt x="1" y="282"/>
                  </a:lnTo>
                  <a:lnTo>
                    <a:pt x="639" y="651"/>
                  </a:lnTo>
                  <a:lnTo>
                    <a:pt x="1127" y="36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349;p34">
              <a:extLst>
                <a:ext uri="{FF2B5EF4-FFF2-40B4-BE49-F238E27FC236}">
                  <a16:creationId xmlns:a16="http://schemas.microsoft.com/office/drawing/2014/main" id="{F653537A-CF45-4E0E-9D84-8337C5DCED21}"/>
                </a:ext>
              </a:extLst>
            </p:cNvPr>
            <p:cNvSpPr/>
            <p:nvPr/>
          </p:nvSpPr>
          <p:spPr>
            <a:xfrm>
              <a:off x="9160266" y="2453802"/>
              <a:ext cx="49016" cy="28314"/>
            </a:xfrm>
            <a:custGeom>
              <a:avLst/>
              <a:gdLst/>
              <a:ahLst/>
              <a:cxnLst/>
              <a:rect l="l" t="t" r="r" b="b"/>
              <a:pathLst>
                <a:path w="1127" h="651" extrusionOk="0">
                  <a:moveTo>
                    <a:pt x="488" y="1"/>
                  </a:moveTo>
                  <a:lnTo>
                    <a:pt x="0" y="281"/>
                  </a:lnTo>
                  <a:lnTo>
                    <a:pt x="639" y="650"/>
                  </a:lnTo>
                  <a:lnTo>
                    <a:pt x="1126" y="369"/>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350;p34">
              <a:extLst>
                <a:ext uri="{FF2B5EF4-FFF2-40B4-BE49-F238E27FC236}">
                  <a16:creationId xmlns:a16="http://schemas.microsoft.com/office/drawing/2014/main" id="{70C7EBE6-1B75-4772-A066-7A103243E3A6}"/>
                </a:ext>
              </a:extLst>
            </p:cNvPr>
            <p:cNvSpPr/>
            <p:nvPr/>
          </p:nvSpPr>
          <p:spPr>
            <a:xfrm>
              <a:off x="9192537" y="2472460"/>
              <a:ext cx="49016" cy="28357"/>
            </a:xfrm>
            <a:custGeom>
              <a:avLst/>
              <a:gdLst/>
              <a:ahLst/>
              <a:cxnLst/>
              <a:rect l="l" t="t" r="r" b="b"/>
              <a:pathLst>
                <a:path w="1127" h="652" extrusionOk="0">
                  <a:moveTo>
                    <a:pt x="488" y="0"/>
                  </a:moveTo>
                  <a:lnTo>
                    <a:pt x="1" y="282"/>
                  </a:lnTo>
                  <a:lnTo>
                    <a:pt x="641" y="651"/>
                  </a:lnTo>
                  <a:lnTo>
                    <a:pt x="1127" y="36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351;p34">
              <a:extLst>
                <a:ext uri="{FF2B5EF4-FFF2-40B4-BE49-F238E27FC236}">
                  <a16:creationId xmlns:a16="http://schemas.microsoft.com/office/drawing/2014/main" id="{9B124962-3D95-401E-A3F7-BD706EC4CF26}"/>
                </a:ext>
              </a:extLst>
            </p:cNvPr>
            <p:cNvSpPr/>
            <p:nvPr/>
          </p:nvSpPr>
          <p:spPr>
            <a:xfrm>
              <a:off x="9224896" y="2491119"/>
              <a:ext cx="49016" cy="28314"/>
            </a:xfrm>
            <a:custGeom>
              <a:avLst/>
              <a:gdLst/>
              <a:ahLst/>
              <a:cxnLst/>
              <a:rect l="l" t="t" r="r" b="b"/>
              <a:pathLst>
                <a:path w="1127" h="651" extrusionOk="0">
                  <a:moveTo>
                    <a:pt x="487" y="1"/>
                  </a:moveTo>
                  <a:lnTo>
                    <a:pt x="1" y="281"/>
                  </a:lnTo>
                  <a:lnTo>
                    <a:pt x="639" y="650"/>
                  </a:lnTo>
                  <a:lnTo>
                    <a:pt x="1127" y="369"/>
                  </a:lnTo>
                  <a:lnTo>
                    <a:pt x="48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352;p34">
              <a:extLst>
                <a:ext uri="{FF2B5EF4-FFF2-40B4-BE49-F238E27FC236}">
                  <a16:creationId xmlns:a16="http://schemas.microsoft.com/office/drawing/2014/main" id="{055F2DF2-BBEE-4CB4-8616-0C72A65B762A}"/>
                </a:ext>
              </a:extLst>
            </p:cNvPr>
            <p:cNvSpPr/>
            <p:nvPr/>
          </p:nvSpPr>
          <p:spPr>
            <a:xfrm>
              <a:off x="9257210" y="2509777"/>
              <a:ext cx="49016" cy="28270"/>
            </a:xfrm>
            <a:custGeom>
              <a:avLst/>
              <a:gdLst/>
              <a:ahLst/>
              <a:cxnLst/>
              <a:rect l="l" t="t" r="r" b="b"/>
              <a:pathLst>
                <a:path w="1127" h="650" extrusionOk="0">
                  <a:moveTo>
                    <a:pt x="488" y="0"/>
                  </a:moveTo>
                  <a:lnTo>
                    <a:pt x="0" y="282"/>
                  </a:lnTo>
                  <a:lnTo>
                    <a:pt x="639" y="650"/>
                  </a:lnTo>
                  <a:lnTo>
                    <a:pt x="1126" y="36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353;p34">
              <a:extLst>
                <a:ext uri="{FF2B5EF4-FFF2-40B4-BE49-F238E27FC236}">
                  <a16:creationId xmlns:a16="http://schemas.microsoft.com/office/drawing/2014/main" id="{59AECF52-2F54-41CA-B48A-C855FC6A4FFE}"/>
                </a:ext>
              </a:extLst>
            </p:cNvPr>
            <p:cNvSpPr/>
            <p:nvPr/>
          </p:nvSpPr>
          <p:spPr>
            <a:xfrm>
              <a:off x="9289482" y="2528392"/>
              <a:ext cx="49016" cy="28357"/>
            </a:xfrm>
            <a:custGeom>
              <a:avLst/>
              <a:gdLst/>
              <a:ahLst/>
              <a:cxnLst/>
              <a:rect l="l" t="t" r="r" b="b"/>
              <a:pathLst>
                <a:path w="1127" h="652" extrusionOk="0">
                  <a:moveTo>
                    <a:pt x="488" y="1"/>
                  </a:moveTo>
                  <a:lnTo>
                    <a:pt x="1" y="282"/>
                  </a:lnTo>
                  <a:lnTo>
                    <a:pt x="639" y="651"/>
                  </a:lnTo>
                  <a:lnTo>
                    <a:pt x="1127"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354;p34">
              <a:extLst>
                <a:ext uri="{FF2B5EF4-FFF2-40B4-BE49-F238E27FC236}">
                  <a16:creationId xmlns:a16="http://schemas.microsoft.com/office/drawing/2014/main" id="{C1EC83EA-C050-4411-A69C-9438D2622415}"/>
                </a:ext>
              </a:extLst>
            </p:cNvPr>
            <p:cNvSpPr/>
            <p:nvPr/>
          </p:nvSpPr>
          <p:spPr>
            <a:xfrm>
              <a:off x="9321797" y="2547093"/>
              <a:ext cx="49016" cy="28270"/>
            </a:xfrm>
            <a:custGeom>
              <a:avLst/>
              <a:gdLst/>
              <a:ahLst/>
              <a:cxnLst/>
              <a:rect l="l" t="t" r="r" b="b"/>
              <a:pathLst>
                <a:path w="1127" h="650" extrusionOk="0">
                  <a:moveTo>
                    <a:pt x="488" y="0"/>
                  </a:moveTo>
                  <a:lnTo>
                    <a:pt x="1" y="281"/>
                  </a:lnTo>
                  <a:lnTo>
                    <a:pt x="640" y="650"/>
                  </a:lnTo>
                  <a:lnTo>
                    <a:pt x="1126" y="368"/>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355;p34">
              <a:extLst>
                <a:ext uri="{FF2B5EF4-FFF2-40B4-BE49-F238E27FC236}">
                  <a16:creationId xmlns:a16="http://schemas.microsoft.com/office/drawing/2014/main" id="{C562F0B5-A236-4D9D-AFE3-66CC39EF11F0}"/>
                </a:ext>
              </a:extLst>
            </p:cNvPr>
            <p:cNvSpPr/>
            <p:nvPr/>
          </p:nvSpPr>
          <p:spPr>
            <a:xfrm>
              <a:off x="9354155" y="2565708"/>
              <a:ext cx="81287" cy="46972"/>
            </a:xfrm>
            <a:custGeom>
              <a:avLst/>
              <a:gdLst/>
              <a:ahLst/>
              <a:cxnLst/>
              <a:rect l="l" t="t" r="r" b="b"/>
              <a:pathLst>
                <a:path w="1869" h="1080" extrusionOk="0">
                  <a:moveTo>
                    <a:pt x="487" y="1"/>
                  </a:moveTo>
                  <a:lnTo>
                    <a:pt x="0" y="282"/>
                  </a:lnTo>
                  <a:lnTo>
                    <a:pt x="529" y="588"/>
                  </a:lnTo>
                  <a:lnTo>
                    <a:pt x="639" y="650"/>
                  </a:lnTo>
                  <a:lnTo>
                    <a:pt x="1381" y="1080"/>
                  </a:lnTo>
                  <a:lnTo>
                    <a:pt x="1869" y="798"/>
                  </a:lnTo>
                  <a:lnTo>
                    <a:pt x="1126" y="370"/>
                  </a:lnTo>
                  <a:lnTo>
                    <a:pt x="1016" y="306"/>
                  </a:lnTo>
                  <a:lnTo>
                    <a:pt x="48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356;p34">
              <a:extLst>
                <a:ext uri="{FF2B5EF4-FFF2-40B4-BE49-F238E27FC236}">
                  <a16:creationId xmlns:a16="http://schemas.microsoft.com/office/drawing/2014/main" id="{F14179FD-CF9F-4ABA-A360-45D9368BDEA6}"/>
                </a:ext>
              </a:extLst>
            </p:cNvPr>
            <p:cNvSpPr/>
            <p:nvPr/>
          </p:nvSpPr>
          <p:spPr>
            <a:xfrm>
              <a:off x="9087633" y="2383823"/>
              <a:ext cx="49016" cy="28314"/>
            </a:xfrm>
            <a:custGeom>
              <a:avLst/>
              <a:gdLst/>
              <a:ahLst/>
              <a:cxnLst/>
              <a:rect l="l" t="t" r="r" b="b"/>
              <a:pathLst>
                <a:path w="1127" h="651" extrusionOk="0">
                  <a:moveTo>
                    <a:pt x="488" y="1"/>
                  </a:moveTo>
                  <a:lnTo>
                    <a:pt x="1" y="281"/>
                  </a:lnTo>
                  <a:lnTo>
                    <a:pt x="639" y="650"/>
                  </a:lnTo>
                  <a:lnTo>
                    <a:pt x="1127" y="368"/>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357;p34">
              <a:extLst>
                <a:ext uri="{FF2B5EF4-FFF2-40B4-BE49-F238E27FC236}">
                  <a16:creationId xmlns:a16="http://schemas.microsoft.com/office/drawing/2014/main" id="{B4FEF4B3-19F4-4AC3-A2BC-927DC4215BAC}"/>
                </a:ext>
              </a:extLst>
            </p:cNvPr>
            <p:cNvSpPr/>
            <p:nvPr/>
          </p:nvSpPr>
          <p:spPr>
            <a:xfrm>
              <a:off x="9119948" y="2402481"/>
              <a:ext cx="49016" cy="28270"/>
            </a:xfrm>
            <a:custGeom>
              <a:avLst/>
              <a:gdLst/>
              <a:ahLst/>
              <a:cxnLst/>
              <a:rect l="l" t="t" r="r" b="b"/>
              <a:pathLst>
                <a:path w="1127" h="650" extrusionOk="0">
                  <a:moveTo>
                    <a:pt x="488" y="0"/>
                  </a:moveTo>
                  <a:lnTo>
                    <a:pt x="0" y="282"/>
                  </a:lnTo>
                  <a:lnTo>
                    <a:pt x="639" y="650"/>
                  </a:lnTo>
                  <a:lnTo>
                    <a:pt x="1126" y="369"/>
                  </a:lnTo>
                  <a:lnTo>
                    <a:pt x="488"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358;p34">
              <a:extLst>
                <a:ext uri="{FF2B5EF4-FFF2-40B4-BE49-F238E27FC236}">
                  <a16:creationId xmlns:a16="http://schemas.microsoft.com/office/drawing/2014/main" id="{00B7D9E2-B2E9-4F81-A1C1-5E2AF931EF98}"/>
                </a:ext>
              </a:extLst>
            </p:cNvPr>
            <p:cNvSpPr/>
            <p:nvPr/>
          </p:nvSpPr>
          <p:spPr>
            <a:xfrm>
              <a:off x="9152220" y="2421139"/>
              <a:ext cx="49016" cy="28314"/>
            </a:xfrm>
            <a:custGeom>
              <a:avLst/>
              <a:gdLst/>
              <a:ahLst/>
              <a:cxnLst/>
              <a:rect l="l" t="t" r="r" b="b"/>
              <a:pathLst>
                <a:path w="1127" h="651" extrusionOk="0">
                  <a:moveTo>
                    <a:pt x="488" y="1"/>
                  </a:moveTo>
                  <a:lnTo>
                    <a:pt x="1" y="281"/>
                  </a:lnTo>
                  <a:lnTo>
                    <a:pt x="640" y="650"/>
                  </a:lnTo>
                  <a:lnTo>
                    <a:pt x="1127" y="369"/>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359;p34">
              <a:extLst>
                <a:ext uri="{FF2B5EF4-FFF2-40B4-BE49-F238E27FC236}">
                  <a16:creationId xmlns:a16="http://schemas.microsoft.com/office/drawing/2014/main" id="{EEAF7E16-781F-4204-B16C-38E7A30FB6B7}"/>
                </a:ext>
              </a:extLst>
            </p:cNvPr>
            <p:cNvSpPr/>
            <p:nvPr/>
          </p:nvSpPr>
          <p:spPr>
            <a:xfrm>
              <a:off x="9184578" y="2439797"/>
              <a:ext cx="178189" cy="102903"/>
            </a:xfrm>
            <a:custGeom>
              <a:avLst/>
              <a:gdLst/>
              <a:ahLst/>
              <a:cxnLst/>
              <a:rect l="l" t="t" r="r" b="b"/>
              <a:pathLst>
                <a:path w="4097" h="2366" extrusionOk="0">
                  <a:moveTo>
                    <a:pt x="487" y="0"/>
                  </a:moveTo>
                  <a:lnTo>
                    <a:pt x="1" y="282"/>
                  </a:lnTo>
                  <a:lnTo>
                    <a:pt x="743" y="710"/>
                  </a:lnTo>
                  <a:lnTo>
                    <a:pt x="1382" y="1079"/>
                  </a:lnTo>
                  <a:lnTo>
                    <a:pt x="1486" y="1139"/>
                  </a:lnTo>
                  <a:lnTo>
                    <a:pt x="2124" y="1508"/>
                  </a:lnTo>
                  <a:lnTo>
                    <a:pt x="2228" y="1568"/>
                  </a:lnTo>
                  <a:lnTo>
                    <a:pt x="2867" y="1936"/>
                  </a:lnTo>
                  <a:lnTo>
                    <a:pt x="2972" y="1997"/>
                  </a:lnTo>
                  <a:lnTo>
                    <a:pt x="3291" y="2181"/>
                  </a:lnTo>
                  <a:lnTo>
                    <a:pt x="3611" y="2366"/>
                  </a:lnTo>
                  <a:lnTo>
                    <a:pt x="4097" y="2084"/>
                  </a:lnTo>
                  <a:lnTo>
                    <a:pt x="3778" y="1899"/>
                  </a:lnTo>
                  <a:lnTo>
                    <a:pt x="3458" y="1716"/>
                  </a:lnTo>
                  <a:lnTo>
                    <a:pt x="3354" y="1656"/>
                  </a:lnTo>
                  <a:lnTo>
                    <a:pt x="2716" y="1287"/>
                  </a:lnTo>
                  <a:lnTo>
                    <a:pt x="2612" y="1226"/>
                  </a:lnTo>
                  <a:lnTo>
                    <a:pt x="1973" y="858"/>
                  </a:lnTo>
                  <a:lnTo>
                    <a:pt x="1869" y="798"/>
                  </a:lnTo>
                  <a:lnTo>
                    <a:pt x="1231" y="428"/>
                  </a:lnTo>
                  <a:lnTo>
                    <a:pt x="487"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360;p34">
              <a:extLst>
                <a:ext uri="{FF2B5EF4-FFF2-40B4-BE49-F238E27FC236}">
                  <a16:creationId xmlns:a16="http://schemas.microsoft.com/office/drawing/2014/main" id="{6C70A7BE-7DE3-43E4-80F0-713D270646A4}"/>
                </a:ext>
              </a:extLst>
            </p:cNvPr>
            <p:cNvSpPr/>
            <p:nvPr/>
          </p:nvSpPr>
          <p:spPr>
            <a:xfrm>
              <a:off x="9346109" y="2533045"/>
              <a:ext cx="49016" cy="28314"/>
            </a:xfrm>
            <a:custGeom>
              <a:avLst/>
              <a:gdLst/>
              <a:ahLst/>
              <a:cxnLst/>
              <a:rect l="l" t="t" r="r" b="b"/>
              <a:pathLst>
                <a:path w="1127" h="651" extrusionOk="0">
                  <a:moveTo>
                    <a:pt x="488" y="1"/>
                  </a:moveTo>
                  <a:lnTo>
                    <a:pt x="1" y="282"/>
                  </a:lnTo>
                  <a:lnTo>
                    <a:pt x="639" y="650"/>
                  </a:lnTo>
                  <a:lnTo>
                    <a:pt x="1127"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361;p34">
              <a:extLst>
                <a:ext uri="{FF2B5EF4-FFF2-40B4-BE49-F238E27FC236}">
                  <a16:creationId xmlns:a16="http://schemas.microsoft.com/office/drawing/2014/main" id="{3875ADA1-C456-4A12-8589-30B36C7DC93B}"/>
                </a:ext>
              </a:extLst>
            </p:cNvPr>
            <p:cNvSpPr/>
            <p:nvPr/>
          </p:nvSpPr>
          <p:spPr>
            <a:xfrm>
              <a:off x="9378424" y="2551660"/>
              <a:ext cx="49016" cy="28357"/>
            </a:xfrm>
            <a:custGeom>
              <a:avLst/>
              <a:gdLst/>
              <a:ahLst/>
              <a:cxnLst/>
              <a:rect l="l" t="t" r="r" b="b"/>
              <a:pathLst>
                <a:path w="1127" h="652" extrusionOk="0">
                  <a:moveTo>
                    <a:pt x="488" y="1"/>
                  </a:moveTo>
                  <a:lnTo>
                    <a:pt x="0" y="283"/>
                  </a:lnTo>
                  <a:lnTo>
                    <a:pt x="639" y="652"/>
                  </a:lnTo>
                  <a:lnTo>
                    <a:pt x="1126" y="370"/>
                  </a:lnTo>
                  <a:lnTo>
                    <a:pt x="48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362;p34">
              <a:extLst>
                <a:ext uri="{FF2B5EF4-FFF2-40B4-BE49-F238E27FC236}">
                  <a16:creationId xmlns:a16="http://schemas.microsoft.com/office/drawing/2014/main" id="{9F2196E2-BFF7-4FD8-8D23-A5CCA8DCA530}"/>
                </a:ext>
              </a:extLst>
            </p:cNvPr>
            <p:cNvSpPr/>
            <p:nvPr/>
          </p:nvSpPr>
          <p:spPr>
            <a:xfrm>
              <a:off x="9410696" y="2570362"/>
              <a:ext cx="49016" cy="28314"/>
            </a:xfrm>
            <a:custGeom>
              <a:avLst/>
              <a:gdLst/>
              <a:ahLst/>
              <a:cxnLst/>
              <a:rect l="l" t="t" r="r" b="b"/>
              <a:pathLst>
                <a:path w="1127" h="651" extrusionOk="0">
                  <a:moveTo>
                    <a:pt x="489" y="1"/>
                  </a:moveTo>
                  <a:lnTo>
                    <a:pt x="1" y="281"/>
                  </a:lnTo>
                  <a:lnTo>
                    <a:pt x="639" y="650"/>
                  </a:lnTo>
                  <a:lnTo>
                    <a:pt x="1127" y="368"/>
                  </a:lnTo>
                  <a:lnTo>
                    <a:pt x="48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363;p34">
              <a:extLst>
                <a:ext uri="{FF2B5EF4-FFF2-40B4-BE49-F238E27FC236}">
                  <a16:creationId xmlns:a16="http://schemas.microsoft.com/office/drawing/2014/main" id="{76CAC244-1E66-45F8-8598-F5DAC5ABCE97}"/>
                </a:ext>
              </a:extLst>
            </p:cNvPr>
            <p:cNvSpPr/>
            <p:nvPr/>
          </p:nvSpPr>
          <p:spPr>
            <a:xfrm>
              <a:off x="9242249" y="2406526"/>
              <a:ext cx="178145" cy="102860"/>
            </a:xfrm>
            <a:custGeom>
              <a:avLst/>
              <a:gdLst/>
              <a:ahLst/>
              <a:cxnLst/>
              <a:rect l="l" t="t" r="r" b="b"/>
              <a:pathLst>
                <a:path w="4096" h="2365" extrusionOk="0">
                  <a:moveTo>
                    <a:pt x="1383" y="0"/>
                  </a:moveTo>
                  <a:lnTo>
                    <a:pt x="1" y="799"/>
                  </a:lnTo>
                  <a:lnTo>
                    <a:pt x="2713" y="2364"/>
                  </a:lnTo>
                  <a:lnTo>
                    <a:pt x="4095" y="1567"/>
                  </a:lnTo>
                  <a:lnTo>
                    <a:pt x="1383" y="0"/>
                  </a:lnTo>
                  <a:close/>
                </a:path>
              </a:pathLst>
            </a:custGeom>
            <a:solidFill>
              <a:srgbClr val="1E1E1E">
                <a:alpha val="178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364;p34">
              <a:extLst>
                <a:ext uri="{FF2B5EF4-FFF2-40B4-BE49-F238E27FC236}">
                  <a16:creationId xmlns:a16="http://schemas.microsoft.com/office/drawing/2014/main" id="{692170F3-529B-4D6F-BF53-58130715BCD3}"/>
                </a:ext>
              </a:extLst>
            </p:cNvPr>
            <p:cNvSpPr/>
            <p:nvPr/>
          </p:nvSpPr>
          <p:spPr>
            <a:xfrm>
              <a:off x="9394908" y="1947027"/>
              <a:ext cx="574971" cy="671089"/>
            </a:xfrm>
            <a:custGeom>
              <a:avLst/>
              <a:gdLst/>
              <a:ahLst/>
              <a:cxnLst/>
              <a:rect l="l" t="t" r="r" b="b"/>
              <a:pathLst>
                <a:path w="13220" h="15430" extrusionOk="0">
                  <a:moveTo>
                    <a:pt x="12619" y="0"/>
                  </a:moveTo>
                  <a:lnTo>
                    <a:pt x="8794" y="520"/>
                  </a:lnTo>
                  <a:cubicBezTo>
                    <a:pt x="8411" y="3929"/>
                    <a:pt x="6342" y="6876"/>
                    <a:pt x="4225" y="6876"/>
                  </a:cubicBezTo>
                  <a:cubicBezTo>
                    <a:pt x="4037" y="6876"/>
                    <a:pt x="3849" y="6853"/>
                    <a:pt x="3661" y="6804"/>
                  </a:cubicBezTo>
                  <a:lnTo>
                    <a:pt x="2284" y="6532"/>
                  </a:lnTo>
                  <a:cubicBezTo>
                    <a:pt x="1914" y="7515"/>
                    <a:pt x="155" y="7884"/>
                    <a:pt x="155" y="7884"/>
                  </a:cubicBezTo>
                  <a:cubicBezTo>
                    <a:pt x="0" y="8529"/>
                    <a:pt x="1728" y="8339"/>
                    <a:pt x="2766" y="11258"/>
                  </a:cubicBezTo>
                  <a:lnTo>
                    <a:pt x="3429" y="11868"/>
                  </a:lnTo>
                  <a:cubicBezTo>
                    <a:pt x="3504" y="11882"/>
                    <a:pt x="3584" y="11889"/>
                    <a:pt x="3668" y="11889"/>
                  </a:cubicBezTo>
                  <a:cubicBezTo>
                    <a:pt x="4602" y="11889"/>
                    <a:pt x="6023" y="11093"/>
                    <a:pt x="7233" y="11093"/>
                  </a:cubicBezTo>
                  <a:cubicBezTo>
                    <a:pt x="7466" y="11093"/>
                    <a:pt x="7691" y="11123"/>
                    <a:pt x="7904" y="11193"/>
                  </a:cubicBezTo>
                  <a:cubicBezTo>
                    <a:pt x="10199" y="12636"/>
                    <a:pt x="9712" y="15429"/>
                    <a:pt x="10317" y="15429"/>
                  </a:cubicBezTo>
                  <a:cubicBezTo>
                    <a:pt x="10354" y="15429"/>
                    <a:pt x="10396" y="15419"/>
                    <a:pt x="10443" y="15397"/>
                  </a:cubicBezTo>
                  <a:cubicBezTo>
                    <a:pt x="11391" y="14943"/>
                    <a:pt x="12242" y="13283"/>
                    <a:pt x="12497" y="11720"/>
                  </a:cubicBezTo>
                  <a:cubicBezTo>
                    <a:pt x="12497" y="11720"/>
                    <a:pt x="13220" y="4894"/>
                    <a:pt x="12797" y="575"/>
                  </a:cubicBezTo>
                  <a:cubicBezTo>
                    <a:pt x="12797" y="574"/>
                    <a:pt x="12619" y="0"/>
                    <a:pt x="12619" y="0"/>
                  </a:cubicBezTo>
                  <a:close/>
                </a:path>
              </a:pathLst>
            </a:custGeom>
            <a:solidFill>
              <a:srgbClr val="233444">
                <a:alpha val="43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365;p34">
              <a:extLst>
                <a:ext uri="{FF2B5EF4-FFF2-40B4-BE49-F238E27FC236}">
                  <a16:creationId xmlns:a16="http://schemas.microsoft.com/office/drawing/2014/main" id="{946238B6-D831-4D51-8215-6C8DCC4487AA}"/>
                </a:ext>
              </a:extLst>
            </p:cNvPr>
            <p:cNvSpPr/>
            <p:nvPr/>
          </p:nvSpPr>
          <p:spPr>
            <a:xfrm>
              <a:off x="9490417" y="1793064"/>
              <a:ext cx="489769" cy="722149"/>
            </a:xfrm>
            <a:custGeom>
              <a:avLst/>
              <a:gdLst/>
              <a:ahLst/>
              <a:cxnLst/>
              <a:rect l="l" t="t" r="r" b="b"/>
              <a:pathLst>
                <a:path w="11261" h="16604" extrusionOk="0">
                  <a:moveTo>
                    <a:pt x="8340" y="0"/>
                  </a:moveTo>
                  <a:cubicBezTo>
                    <a:pt x="6627" y="0"/>
                    <a:pt x="6615" y="2376"/>
                    <a:pt x="6346" y="4565"/>
                  </a:cubicBezTo>
                  <a:lnTo>
                    <a:pt x="6067" y="9994"/>
                  </a:lnTo>
                  <a:cubicBezTo>
                    <a:pt x="3869" y="11403"/>
                    <a:pt x="1998" y="12827"/>
                    <a:pt x="458" y="14268"/>
                  </a:cubicBezTo>
                  <a:cubicBezTo>
                    <a:pt x="0" y="14756"/>
                    <a:pt x="1240" y="16604"/>
                    <a:pt x="2300" y="16604"/>
                  </a:cubicBezTo>
                  <a:cubicBezTo>
                    <a:pt x="2442" y="16604"/>
                    <a:pt x="2580" y="16571"/>
                    <a:pt x="2711" y="16498"/>
                  </a:cubicBezTo>
                  <a:cubicBezTo>
                    <a:pt x="4857" y="15243"/>
                    <a:pt x="6723" y="14225"/>
                    <a:pt x="8269" y="13096"/>
                  </a:cubicBezTo>
                  <a:cubicBezTo>
                    <a:pt x="9409" y="12378"/>
                    <a:pt x="10184" y="11205"/>
                    <a:pt x="10411" y="9878"/>
                  </a:cubicBezTo>
                  <a:cubicBezTo>
                    <a:pt x="10836" y="7387"/>
                    <a:pt x="11260" y="1366"/>
                    <a:pt x="8969" y="90"/>
                  </a:cubicBezTo>
                  <a:cubicBezTo>
                    <a:pt x="8737" y="29"/>
                    <a:pt x="8528" y="0"/>
                    <a:pt x="834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366;p34">
              <a:extLst>
                <a:ext uri="{FF2B5EF4-FFF2-40B4-BE49-F238E27FC236}">
                  <a16:creationId xmlns:a16="http://schemas.microsoft.com/office/drawing/2014/main" id="{037A5D34-689A-4967-AEE5-C694FD92F4AD}"/>
                </a:ext>
              </a:extLst>
            </p:cNvPr>
            <p:cNvSpPr/>
            <p:nvPr/>
          </p:nvSpPr>
          <p:spPr>
            <a:xfrm>
              <a:off x="9264126" y="2427141"/>
              <a:ext cx="326281" cy="185539"/>
            </a:xfrm>
            <a:custGeom>
              <a:avLst/>
              <a:gdLst/>
              <a:ahLst/>
              <a:cxnLst/>
              <a:rect l="l" t="t" r="r" b="b"/>
              <a:pathLst>
                <a:path w="7502" h="4266" extrusionOk="0">
                  <a:moveTo>
                    <a:pt x="6096" y="0"/>
                  </a:moveTo>
                  <a:cubicBezTo>
                    <a:pt x="5988" y="0"/>
                    <a:pt x="5880" y="29"/>
                    <a:pt x="5778" y="95"/>
                  </a:cubicBezTo>
                  <a:lnTo>
                    <a:pt x="4917" y="443"/>
                  </a:lnTo>
                  <a:lnTo>
                    <a:pt x="2566" y="604"/>
                  </a:lnTo>
                  <a:lnTo>
                    <a:pt x="1243" y="1003"/>
                  </a:lnTo>
                  <a:lnTo>
                    <a:pt x="402" y="1630"/>
                  </a:lnTo>
                  <a:lnTo>
                    <a:pt x="85" y="2107"/>
                  </a:lnTo>
                  <a:cubicBezTo>
                    <a:pt x="0" y="2325"/>
                    <a:pt x="61" y="2528"/>
                    <a:pt x="202" y="2528"/>
                  </a:cubicBezTo>
                  <a:cubicBezTo>
                    <a:pt x="265" y="2528"/>
                    <a:pt x="344" y="2488"/>
                    <a:pt x="433" y="2392"/>
                  </a:cubicBezTo>
                  <a:lnTo>
                    <a:pt x="701" y="2066"/>
                  </a:lnTo>
                  <a:lnTo>
                    <a:pt x="1107" y="1776"/>
                  </a:lnTo>
                  <a:lnTo>
                    <a:pt x="1611" y="1696"/>
                  </a:lnTo>
                  <a:lnTo>
                    <a:pt x="988" y="2212"/>
                  </a:lnTo>
                  <a:lnTo>
                    <a:pt x="643" y="2775"/>
                  </a:lnTo>
                  <a:cubicBezTo>
                    <a:pt x="568" y="2898"/>
                    <a:pt x="566" y="3051"/>
                    <a:pt x="638" y="3177"/>
                  </a:cubicBezTo>
                  <a:cubicBezTo>
                    <a:pt x="684" y="3256"/>
                    <a:pt x="768" y="3302"/>
                    <a:pt x="855" y="3302"/>
                  </a:cubicBezTo>
                  <a:cubicBezTo>
                    <a:pt x="893" y="3302"/>
                    <a:pt x="931" y="3293"/>
                    <a:pt x="967" y="3275"/>
                  </a:cubicBezTo>
                  <a:lnTo>
                    <a:pt x="1043" y="3237"/>
                  </a:lnTo>
                  <a:lnTo>
                    <a:pt x="1080" y="3254"/>
                  </a:lnTo>
                  <a:cubicBezTo>
                    <a:pt x="1131" y="3279"/>
                    <a:pt x="1186" y="3290"/>
                    <a:pt x="1240" y="3290"/>
                  </a:cubicBezTo>
                  <a:cubicBezTo>
                    <a:pt x="1344" y="3290"/>
                    <a:pt x="1445" y="3248"/>
                    <a:pt x="1518" y="3168"/>
                  </a:cubicBezTo>
                  <a:lnTo>
                    <a:pt x="1721" y="2946"/>
                  </a:lnTo>
                  <a:lnTo>
                    <a:pt x="2495" y="2520"/>
                  </a:lnTo>
                  <a:lnTo>
                    <a:pt x="3034" y="2364"/>
                  </a:lnTo>
                  <a:lnTo>
                    <a:pt x="3274" y="2513"/>
                  </a:lnTo>
                  <a:lnTo>
                    <a:pt x="2637" y="3273"/>
                  </a:lnTo>
                  <a:lnTo>
                    <a:pt x="2333" y="3787"/>
                  </a:lnTo>
                  <a:cubicBezTo>
                    <a:pt x="2211" y="4044"/>
                    <a:pt x="2238" y="4265"/>
                    <a:pt x="2378" y="4265"/>
                  </a:cubicBezTo>
                  <a:cubicBezTo>
                    <a:pt x="2458" y="4265"/>
                    <a:pt x="2575" y="4193"/>
                    <a:pt x="2721" y="4015"/>
                  </a:cubicBezTo>
                  <a:lnTo>
                    <a:pt x="3285" y="3220"/>
                  </a:lnTo>
                  <a:lnTo>
                    <a:pt x="4032" y="2723"/>
                  </a:lnTo>
                  <a:cubicBezTo>
                    <a:pt x="4036" y="2723"/>
                    <a:pt x="4040" y="2723"/>
                    <a:pt x="4044" y="2723"/>
                  </a:cubicBezTo>
                  <a:cubicBezTo>
                    <a:pt x="4742" y="2723"/>
                    <a:pt x="5461" y="2598"/>
                    <a:pt x="6264" y="1993"/>
                  </a:cubicBezTo>
                  <a:lnTo>
                    <a:pt x="6996" y="1618"/>
                  </a:lnTo>
                  <a:cubicBezTo>
                    <a:pt x="7502" y="1227"/>
                    <a:pt x="6794" y="0"/>
                    <a:pt x="6096" y="0"/>
                  </a:cubicBezTo>
                  <a:close/>
                </a:path>
              </a:pathLst>
            </a:custGeom>
            <a:solidFill>
              <a:srgbClr val="FFB2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367;p34">
              <a:extLst>
                <a:ext uri="{FF2B5EF4-FFF2-40B4-BE49-F238E27FC236}">
                  <a16:creationId xmlns:a16="http://schemas.microsoft.com/office/drawing/2014/main" id="{E8A0C293-6033-4E41-BA1F-A553C7E634CA}"/>
                </a:ext>
              </a:extLst>
            </p:cNvPr>
            <p:cNvSpPr/>
            <p:nvPr/>
          </p:nvSpPr>
          <p:spPr>
            <a:xfrm>
              <a:off x="9001344" y="2261174"/>
              <a:ext cx="243428" cy="230249"/>
            </a:xfrm>
            <a:custGeom>
              <a:avLst/>
              <a:gdLst/>
              <a:ahLst/>
              <a:cxnLst/>
              <a:rect l="l" t="t" r="r" b="b"/>
              <a:pathLst>
                <a:path w="5597" h="5294" extrusionOk="0">
                  <a:moveTo>
                    <a:pt x="4267" y="0"/>
                  </a:moveTo>
                  <a:cubicBezTo>
                    <a:pt x="4100" y="0"/>
                    <a:pt x="3944" y="54"/>
                    <a:pt x="3822" y="182"/>
                  </a:cubicBezTo>
                  <a:lnTo>
                    <a:pt x="3436" y="787"/>
                  </a:lnTo>
                  <a:lnTo>
                    <a:pt x="2009" y="1940"/>
                  </a:lnTo>
                  <a:lnTo>
                    <a:pt x="529" y="3514"/>
                  </a:lnTo>
                  <a:lnTo>
                    <a:pt x="71" y="4402"/>
                  </a:lnTo>
                  <a:cubicBezTo>
                    <a:pt x="23" y="4514"/>
                    <a:pt x="1" y="4723"/>
                    <a:pt x="107" y="4788"/>
                  </a:cubicBezTo>
                  <a:cubicBezTo>
                    <a:pt x="32" y="4937"/>
                    <a:pt x="107" y="5110"/>
                    <a:pt x="271" y="5110"/>
                  </a:cubicBezTo>
                  <a:cubicBezTo>
                    <a:pt x="449" y="5096"/>
                    <a:pt x="570" y="4929"/>
                    <a:pt x="619" y="4758"/>
                  </a:cubicBezTo>
                  <a:lnTo>
                    <a:pt x="788" y="4179"/>
                  </a:lnTo>
                  <a:lnTo>
                    <a:pt x="1342" y="3538"/>
                  </a:lnTo>
                  <a:lnTo>
                    <a:pt x="1098" y="4211"/>
                  </a:lnTo>
                  <a:lnTo>
                    <a:pt x="903" y="4902"/>
                  </a:lnTo>
                  <a:cubicBezTo>
                    <a:pt x="868" y="5107"/>
                    <a:pt x="960" y="5218"/>
                    <a:pt x="1081" y="5218"/>
                  </a:cubicBezTo>
                  <a:cubicBezTo>
                    <a:pt x="1195" y="5218"/>
                    <a:pt x="1334" y="5120"/>
                    <a:pt x="1421" y="4913"/>
                  </a:cubicBezTo>
                  <a:lnTo>
                    <a:pt x="1703" y="4163"/>
                  </a:lnTo>
                  <a:lnTo>
                    <a:pt x="2257" y="3287"/>
                  </a:lnTo>
                  <a:lnTo>
                    <a:pt x="2181" y="3993"/>
                  </a:lnTo>
                  <a:lnTo>
                    <a:pt x="2055" y="4906"/>
                  </a:lnTo>
                  <a:cubicBezTo>
                    <a:pt x="2048" y="5156"/>
                    <a:pt x="2162" y="5294"/>
                    <a:pt x="2290" y="5294"/>
                  </a:cubicBezTo>
                  <a:cubicBezTo>
                    <a:pt x="2419" y="5294"/>
                    <a:pt x="2563" y="5151"/>
                    <a:pt x="2609" y="4840"/>
                  </a:cubicBezTo>
                  <a:cubicBezTo>
                    <a:pt x="2609" y="4840"/>
                    <a:pt x="2765" y="4124"/>
                    <a:pt x="2772" y="4087"/>
                  </a:cubicBezTo>
                  <a:cubicBezTo>
                    <a:pt x="2778" y="4051"/>
                    <a:pt x="3019" y="3273"/>
                    <a:pt x="3019" y="3273"/>
                  </a:cubicBezTo>
                  <a:cubicBezTo>
                    <a:pt x="3230" y="3135"/>
                    <a:pt x="3440" y="3065"/>
                    <a:pt x="3649" y="3065"/>
                  </a:cubicBezTo>
                  <a:cubicBezTo>
                    <a:pt x="3798" y="3065"/>
                    <a:pt x="3947" y="3100"/>
                    <a:pt x="4097" y="3172"/>
                  </a:cubicBezTo>
                  <a:lnTo>
                    <a:pt x="4114" y="3804"/>
                  </a:lnTo>
                  <a:lnTo>
                    <a:pt x="3776" y="4410"/>
                  </a:lnTo>
                  <a:cubicBezTo>
                    <a:pt x="3652" y="4708"/>
                    <a:pt x="3769" y="4964"/>
                    <a:pt x="3950" y="4964"/>
                  </a:cubicBezTo>
                  <a:cubicBezTo>
                    <a:pt x="4006" y="4964"/>
                    <a:pt x="4069" y="4940"/>
                    <a:pt x="4132" y="4883"/>
                  </a:cubicBezTo>
                  <a:lnTo>
                    <a:pt x="4652" y="4307"/>
                  </a:lnTo>
                  <a:lnTo>
                    <a:pt x="4865" y="3720"/>
                  </a:lnTo>
                  <a:lnTo>
                    <a:pt x="5279" y="2773"/>
                  </a:lnTo>
                  <a:lnTo>
                    <a:pt x="5231" y="1429"/>
                  </a:lnTo>
                  <a:lnTo>
                    <a:pt x="5386" y="1150"/>
                  </a:lnTo>
                  <a:cubicBezTo>
                    <a:pt x="5596" y="681"/>
                    <a:pt x="4863" y="0"/>
                    <a:pt x="4267" y="0"/>
                  </a:cubicBezTo>
                  <a:close/>
                </a:path>
              </a:pathLst>
            </a:custGeom>
            <a:solidFill>
              <a:srgbClr val="FFB29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368;p34">
              <a:extLst>
                <a:ext uri="{FF2B5EF4-FFF2-40B4-BE49-F238E27FC236}">
                  <a16:creationId xmlns:a16="http://schemas.microsoft.com/office/drawing/2014/main" id="{0606ED25-F695-4016-B28D-295EB5F31238}"/>
                </a:ext>
              </a:extLst>
            </p:cNvPr>
            <p:cNvSpPr/>
            <p:nvPr/>
          </p:nvSpPr>
          <p:spPr>
            <a:xfrm>
              <a:off x="8746130" y="2194413"/>
              <a:ext cx="575710" cy="519518"/>
            </a:xfrm>
            <a:custGeom>
              <a:avLst/>
              <a:gdLst/>
              <a:ahLst/>
              <a:cxnLst/>
              <a:rect l="l" t="t" r="r" b="b"/>
              <a:pathLst>
                <a:path w="13237" h="11945" extrusionOk="0">
                  <a:moveTo>
                    <a:pt x="189" y="0"/>
                  </a:moveTo>
                  <a:lnTo>
                    <a:pt x="0" y="223"/>
                  </a:lnTo>
                  <a:lnTo>
                    <a:pt x="3292" y="6203"/>
                  </a:lnTo>
                  <a:lnTo>
                    <a:pt x="13237" y="11945"/>
                  </a:lnTo>
                  <a:lnTo>
                    <a:pt x="10135" y="5744"/>
                  </a:lnTo>
                  <a:lnTo>
                    <a:pt x="1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369;p34">
              <a:extLst>
                <a:ext uri="{FF2B5EF4-FFF2-40B4-BE49-F238E27FC236}">
                  <a16:creationId xmlns:a16="http://schemas.microsoft.com/office/drawing/2014/main" id="{A066907D-05F8-4DE4-BD54-33249512621F}"/>
                </a:ext>
              </a:extLst>
            </p:cNvPr>
            <p:cNvSpPr/>
            <p:nvPr/>
          </p:nvSpPr>
          <p:spPr>
            <a:xfrm>
              <a:off x="8746130" y="2204112"/>
              <a:ext cx="567490" cy="519431"/>
            </a:xfrm>
            <a:custGeom>
              <a:avLst/>
              <a:gdLst/>
              <a:ahLst/>
              <a:cxnLst/>
              <a:rect l="l" t="t" r="r" b="b"/>
              <a:pathLst>
                <a:path w="13048" h="11943" extrusionOk="0">
                  <a:moveTo>
                    <a:pt x="0" y="0"/>
                  </a:moveTo>
                  <a:lnTo>
                    <a:pt x="3102" y="6201"/>
                  </a:lnTo>
                  <a:lnTo>
                    <a:pt x="13048" y="11943"/>
                  </a:lnTo>
                  <a:lnTo>
                    <a:pt x="9945" y="5742"/>
                  </a:lnTo>
                  <a:lnTo>
                    <a:pt x="0"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58201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697234"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421132" y="313263"/>
            <a:ext cx="9978136" cy="1845723"/>
            <a:chOff x="507853" y="706977"/>
            <a:chExt cx="9927483"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853" y="706977"/>
              <a:ext cx="1930547"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1036132"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869605" y="-7207168"/>
            <a:ext cx="7046513" cy="9312442"/>
            <a:chOff x="-87916"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87916"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F8038CF1-BC5E-4BAB-AC39-48E3E7ABF3DD}"/>
              </a:ext>
            </a:extLst>
          </p:cNvPr>
          <p:cNvSpPr txBox="1">
            <a:spLocks/>
          </p:cNvSpPr>
          <p:nvPr/>
        </p:nvSpPr>
        <p:spPr>
          <a:xfrm>
            <a:off x="1708214" y="1878624"/>
            <a:ext cx="6934198" cy="220888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36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r>
              <a:rPr lang="es-EC" b="1" dirty="0">
                <a:solidFill>
                  <a:schemeClr val="accent6">
                    <a:lumMod val="50000"/>
                  </a:schemeClr>
                </a:solidFill>
                <a:latin typeface="Agency FB" panose="020B0503020202020204" pitchFamily="34" charset="0"/>
              </a:rPr>
              <a:t>Se está realizando alguna gestión para socializar la creación del himno de la parroquia</a:t>
            </a:r>
            <a:r>
              <a:rPr lang="es-EC" sz="36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p>
        </p:txBody>
      </p:sp>
      <p:sp>
        <p:nvSpPr>
          <p:cNvPr id="17" name="Subtítulo 2">
            <a:extLst>
              <a:ext uri="{FF2B5EF4-FFF2-40B4-BE49-F238E27FC236}">
                <a16:creationId xmlns:a16="http://schemas.microsoft.com/office/drawing/2014/main" id="{862AD66D-3A68-4014-A763-A2305F7F549C}"/>
              </a:ext>
            </a:extLst>
          </p:cNvPr>
          <p:cNvSpPr txBox="1">
            <a:spLocks/>
          </p:cNvSpPr>
          <p:nvPr/>
        </p:nvSpPr>
        <p:spPr>
          <a:xfrm>
            <a:off x="950231" y="3924300"/>
            <a:ext cx="8193769" cy="58558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ES" sz="3600" dirty="0">
                <a:latin typeface="Agency FB" panose="020B0503020202020204" pitchFamily="34" charset="0"/>
                <a:ea typeface="+mj-ea"/>
                <a:cs typeface="+mj-cs"/>
              </a:rPr>
              <a:t>Mediante conversatorio entre las autoridades del GAD. Pueblo Nuevo, se ha planteado gestionar y convocar a los ciudadanos en general a participar en la creación de música y letra del himno a la parroquia, a término del periodo 2023; </a:t>
            </a:r>
            <a:r>
              <a:rPr lang="es-ES" sz="3600" dirty="0">
                <a:latin typeface="Agency FB" panose="020B0503020202020204" pitchFamily="34" charset="0"/>
              </a:rPr>
              <a:t>siendo un compromiso de ésta administración, mediante sesión ordinaria del 7 de marzo de 2024, el GAD Parroquial estableció en acta gestionar con las entidades competentes la asesoría para  iniciar con  los procedimientos que se deben llevar a cabo para su creación</a:t>
            </a:r>
            <a:r>
              <a:rPr lang="es-ES" sz="3600" dirty="0">
                <a:solidFill>
                  <a:schemeClr val="accent6">
                    <a:lumMod val="50000"/>
                  </a:schemeClr>
                </a:solidFill>
                <a:latin typeface="Agency FB" panose="020B0503020202020204" pitchFamily="34" charset="0"/>
              </a:rPr>
              <a:t>.</a:t>
            </a:r>
            <a:endParaRPr lang="es-EC" sz="3600" dirty="0">
              <a:solidFill>
                <a:schemeClr val="accent6">
                  <a:lumMod val="50000"/>
                </a:schemeClr>
              </a:solidFill>
              <a:latin typeface="Agency FB" panose="020B0503020202020204" pitchFamily="34" charset="0"/>
            </a:endParaRPr>
          </a:p>
          <a:p>
            <a:pPr marL="0" indent="0" algn="just">
              <a:buNone/>
            </a:pPr>
            <a:endParaRPr lang="es-ES" sz="3600" b="1" dirty="0">
              <a:latin typeface="Agency FB" panose="020B0503020202020204" pitchFamily="34" charset="0"/>
              <a:ea typeface="+mj-ea"/>
              <a:cs typeface="+mj-cs"/>
            </a:endParaRPr>
          </a:p>
          <a:p>
            <a:pPr marL="0" indent="0" algn="just">
              <a:buNone/>
            </a:pPr>
            <a:endParaRPr lang="es-ES" sz="3600" b="1" dirty="0">
              <a:latin typeface="Agency FB" panose="020B0503020202020204" pitchFamily="34" charset="0"/>
              <a:ea typeface="+mj-ea"/>
              <a:cs typeface="+mj-cs"/>
            </a:endParaRPr>
          </a:p>
        </p:txBody>
      </p:sp>
      <p:sp>
        <p:nvSpPr>
          <p:cNvPr id="9" name="Hexágono 8"/>
          <p:cNvSpPr/>
          <p:nvPr/>
        </p:nvSpPr>
        <p:spPr>
          <a:xfrm>
            <a:off x="11658600" y="2195015"/>
            <a:ext cx="5801578" cy="5373343"/>
          </a:xfrm>
          <a:prstGeom prst="hexagon">
            <a:avLst/>
          </a:prstGeom>
          <a:blipFill>
            <a:blip r:embed="rId3"/>
            <a:srcRect/>
            <a:stretch>
              <a:fillRect t="-4000" b="-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 name="Forma libre: forma 9">
            <a:extLst>
              <a:ext uri="{FF2B5EF4-FFF2-40B4-BE49-F238E27FC236}">
                <a16:creationId xmlns:a16="http://schemas.microsoft.com/office/drawing/2014/main" id="{4E14162F-1F89-44F5-A491-4DA4684F5F17}"/>
              </a:ext>
            </a:extLst>
          </p:cNvPr>
          <p:cNvSpPr/>
          <p:nvPr/>
        </p:nvSpPr>
        <p:spPr>
          <a:xfrm>
            <a:off x="13340288" y="5740789"/>
            <a:ext cx="1875834" cy="215147"/>
          </a:xfrm>
          <a:custGeom>
            <a:avLst/>
            <a:gdLst>
              <a:gd name="connsiteX0" fmla="*/ 0 w 2349550"/>
              <a:gd name="connsiteY0" fmla="*/ 0 h 215147"/>
              <a:gd name="connsiteX1" fmla="*/ 2349550 w 2349550"/>
              <a:gd name="connsiteY1" fmla="*/ 0 h 215147"/>
              <a:gd name="connsiteX2" fmla="*/ 2349550 w 2349550"/>
              <a:gd name="connsiteY2" fmla="*/ 215147 h 215147"/>
              <a:gd name="connsiteX3" fmla="*/ 0 w 2349550"/>
              <a:gd name="connsiteY3" fmla="*/ 215147 h 215147"/>
              <a:gd name="connsiteX4" fmla="*/ 0 w 2349550"/>
              <a:gd name="connsiteY4" fmla="*/ 0 h 2151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9550" h="215147">
                <a:moveTo>
                  <a:pt x="0" y="0"/>
                </a:moveTo>
                <a:lnTo>
                  <a:pt x="2349550" y="0"/>
                </a:lnTo>
                <a:lnTo>
                  <a:pt x="2349550" y="215147"/>
                </a:lnTo>
                <a:lnTo>
                  <a:pt x="0" y="21514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440" tIns="34290" rIns="91440" bIns="34290" numCol="1" spcCol="1270" anchor="ctr" anchorCtr="0">
            <a:noAutofit/>
          </a:bodyPr>
          <a:lstStyle/>
          <a:p>
            <a:pPr marL="0" lvl="0" indent="0" algn="l" defTabSz="400050">
              <a:lnSpc>
                <a:spcPct val="90000"/>
              </a:lnSpc>
              <a:spcBef>
                <a:spcPct val="0"/>
              </a:spcBef>
              <a:spcAft>
                <a:spcPct val="35000"/>
              </a:spcAft>
              <a:buNone/>
            </a:pPr>
            <a:endParaRPr lang="es-EC" sz="900" kern="1200"/>
          </a:p>
        </p:txBody>
      </p:sp>
    </p:spTree>
    <p:extLst>
      <p:ext uri="{BB962C8B-B14F-4D97-AF65-F5344CB8AC3E}">
        <p14:creationId xmlns:p14="http://schemas.microsoft.com/office/powerpoint/2010/main" val="3179449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809969"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1383174" y="7810500"/>
            <a:ext cx="7046513" cy="9312442"/>
            <a:chOff x="0" y="-7326"/>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7326"/>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1430000" y="-7277100"/>
            <a:ext cx="7046513" cy="9312442"/>
            <a:chOff x="-27012" y="-27015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27012" y="-27015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495EE239-0FD5-4075-902D-356F785556E3}"/>
              </a:ext>
            </a:extLst>
          </p:cNvPr>
          <p:cNvSpPr txBox="1">
            <a:spLocks/>
          </p:cNvSpPr>
          <p:nvPr/>
        </p:nvSpPr>
        <p:spPr>
          <a:xfrm>
            <a:off x="1062219" y="2302435"/>
            <a:ext cx="8042116" cy="169195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4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¿Se está realizando los debidos convenios con las instituciones?</a:t>
            </a:r>
          </a:p>
          <a:p>
            <a:r>
              <a:rPr lang="es-MX" sz="24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(CONVENIOS QUE SE REALIZARAN CON LAS DIFERENTES INSTITUCIONES)</a:t>
            </a:r>
            <a:endParaRPr lang="es-EC" sz="24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7" name="Subtítulo 2">
            <a:extLst>
              <a:ext uri="{FF2B5EF4-FFF2-40B4-BE49-F238E27FC236}">
                <a16:creationId xmlns:a16="http://schemas.microsoft.com/office/drawing/2014/main" id="{BFE87987-B221-4C91-B507-671ADCB8EAD1}"/>
              </a:ext>
            </a:extLst>
          </p:cNvPr>
          <p:cNvSpPr txBox="1">
            <a:spLocks/>
          </p:cNvSpPr>
          <p:nvPr/>
        </p:nvSpPr>
        <p:spPr>
          <a:xfrm>
            <a:off x="815232" y="4273315"/>
            <a:ext cx="8875031" cy="574698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ES" sz="2400" dirty="0">
                <a:latin typeface="Agency FB" panose="020B0503020202020204" pitchFamily="34" charset="0"/>
                <a:ea typeface="+mj-ea"/>
                <a:cs typeface="+mj-cs"/>
              </a:rPr>
              <a:t>Al respecto de las gestiones realizadas de manera general por esta administración se debe informar que se han firmado convenios con: </a:t>
            </a:r>
          </a:p>
          <a:p>
            <a:pPr marL="0" indent="0" algn="just">
              <a:buNone/>
            </a:pPr>
            <a:endParaRPr lang="es-ES" sz="1200" dirty="0">
              <a:latin typeface="Agency FB" panose="020B0503020202020204" pitchFamily="34" charset="0"/>
              <a:ea typeface="+mj-ea"/>
              <a:cs typeface="+mj-cs"/>
            </a:endParaRPr>
          </a:p>
          <a:p>
            <a:pPr algn="just"/>
            <a:r>
              <a:rPr lang="es-MX" sz="2400" dirty="0">
                <a:latin typeface="Agency FB" panose="020B0503020202020204" pitchFamily="34" charset="0"/>
                <a:ea typeface="+mj-ea"/>
                <a:cs typeface="+mj-cs"/>
              </a:rPr>
              <a:t>MINISTERIO DE AGRICULTURA Y GANADERÍA (LEGALIZACIÓN DE TIERRAS). </a:t>
            </a:r>
          </a:p>
          <a:p>
            <a:pPr algn="just"/>
            <a:r>
              <a:rPr lang="es-MX" sz="2400" dirty="0">
                <a:latin typeface="Agency FB" panose="020B0503020202020204" pitchFamily="34" charset="0"/>
                <a:ea typeface="+mj-ea"/>
                <a:cs typeface="+mj-cs"/>
              </a:rPr>
              <a:t>GOBIERNO PROVINCIAL DE MANABÍ.</a:t>
            </a:r>
          </a:p>
          <a:p>
            <a:pPr lvl="1" algn="just">
              <a:buFont typeface="Wingdings" panose="05000000000000000000" pitchFamily="2" charset="2"/>
              <a:buChar char="ü"/>
            </a:pPr>
            <a:r>
              <a:rPr lang="es-MX" sz="2400" dirty="0">
                <a:latin typeface="Agency FB" panose="020B0503020202020204" pitchFamily="34" charset="0"/>
                <a:ea typeface="+mj-ea"/>
                <a:cs typeface="+mj-cs"/>
              </a:rPr>
              <a:t>PROYECTO ENTRENANDO VALORES.</a:t>
            </a:r>
          </a:p>
          <a:p>
            <a:pPr lvl="1" algn="just">
              <a:buFont typeface="Wingdings" panose="05000000000000000000" pitchFamily="2" charset="2"/>
              <a:buChar char="ü"/>
            </a:pPr>
            <a:r>
              <a:rPr lang="es-ES" sz="2400" dirty="0">
                <a:latin typeface="Agency FB" panose="020B0503020202020204" pitchFamily="34" charset="0"/>
              </a:rPr>
              <a:t>ROMPIENDO BARRERAS E INTEGRANDO SUEÑOS PARA EL FORTALECIMIENTO DE LAS UNIDADES BÁSICAS INTEGRALES PARA PERSONAS PERTENECIENTES A LOS GRUPOS DE ATENCIÓN PRIORITARIA Y PERSONAS EN SITUACIÓN DE RIESGO DE LA PROVINCIA DE MANABÍ- PARROQUIA PUEBLO NUEVO DEL CANTÓN PORTOVIEJO”.</a:t>
            </a:r>
            <a:endParaRPr lang="es-EC" sz="2400" dirty="0">
              <a:latin typeface="Agency FB" panose="020B0503020202020204" pitchFamily="34" charset="0"/>
            </a:endParaRPr>
          </a:p>
          <a:p>
            <a:pPr algn="just"/>
            <a:r>
              <a:rPr lang="es-MX" sz="2400" dirty="0">
                <a:latin typeface="Agency FB" panose="020B0503020202020204" pitchFamily="34" charset="0"/>
                <a:ea typeface="+mj-ea"/>
                <a:cs typeface="+mj-cs"/>
              </a:rPr>
              <a:t>GAD MUNICIPAL (PORTOPARQUE – MANTENIMIENTO DE ÁREAS VERDES).</a:t>
            </a:r>
          </a:p>
          <a:p>
            <a:pPr algn="just"/>
            <a:r>
              <a:rPr lang="es-MX" sz="2400" dirty="0">
                <a:latin typeface="Agency FB" panose="020B0503020202020204" pitchFamily="34" charset="0"/>
                <a:ea typeface="+mj-ea"/>
                <a:cs typeface="+mj-cs"/>
              </a:rPr>
              <a:t>UNIVERSIDAD TÉCNICA DE MANABÍ (PRÁCTICAS PREPROFESIONALES Y EJECUCIÓN DE PROYECTOS).</a:t>
            </a:r>
          </a:p>
        </p:txBody>
      </p:sp>
      <p:grpSp>
        <p:nvGrpSpPr>
          <p:cNvPr id="4" name="Grupo 3">
            <a:extLst>
              <a:ext uri="{FF2B5EF4-FFF2-40B4-BE49-F238E27FC236}">
                <a16:creationId xmlns:a16="http://schemas.microsoft.com/office/drawing/2014/main" id="{1BDD7E36-0D13-4978-85C7-D99DA7177014}"/>
              </a:ext>
            </a:extLst>
          </p:cNvPr>
          <p:cNvGrpSpPr/>
          <p:nvPr/>
        </p:nvGrpSpPr>
        <p:grpSpPr>
          <a:xfrm>
            <a:off x="11277044" y="1222619"/>
            <a:ext cx="7403835" cy="8198117"/>
            <a:chOff x="11277044" y="1222619"/>
            <a:chExt cx="7403835" cy="8198117"/>
          </a:xfrm>
        </p:grpSpPr>
        <p:sp>
          <p:nvSpPr>
            <p:cNvPr id="9" name="Rombo 8">
              <a:extLst>
                <a:ext uri="{FF2B5EF4-FFF2-40B4-BE49-F238E27FC236}">
                  <a16:creationId xmlns:a16="http://schemas.microsoft.com/office/drawing/2014/main" id="{63C72936-E81C-4490-AA01-72F13E347396}"/>
                </a:ext>
              </a:extLst>
            </p:cNvPr>
            <p:cNvSpPr/>
            <p:nvPr/>
          </p:nvSpPr>
          <p:spPr>
            <a:xfrm>
              <a:off x="14925680" y="3164049"/>
              <a:ext cx="3755199" cy="3863861"/>
            </a:xfrm>
            <a:prstGeom prst="diamond">
              <a:avLst/>
            </a:prstGeom>
            <a:blipFill>
              <a:blip r:embed="rId3">
                <a:extLst>
                  <a:ext uri="{28A0092B-C50C-407E-A947-70E740481C1C}">
                    <a14:useLocalDpi xmlns:a14="http://schemas.microsoft.com/office/drawing/2010/main" val="0"/>
                  </a:ext>
                </a:extLst>
              </a:blip>
              <a:srcRect/>
              <a:stretch>
                <a:fillRect l="-13000" r="-1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3" name="Rombo 12">
              <a:extLst>
                <a:ext uri="{FF2B5EF4-FFF2-40B4-BE49-F238E27FC236}">
                  <a16:creationId xmlns:a16="http://schemas.microsoft.com/office/drawing/2014/main" id="{34F2EFFF-30D4-4FB5-878E-CC9383385015}"/>
                </a:ext>
              </a:extLst>
            </p:cNvPr>
            <p:cNvSpPr/>
            <p:nvPr/>
          </p:nvSpPr>
          <p:spPr>
            <a:xfrm>
              <a:off x="13129578" y="1222619"/>
              <a:ext cx="3654025" cy="3880192"/>
            </a:xfrm>
            <a:prstGeom prst="diamond">
              <a:avLst/>
            </a:prstGeom>
            <a:blipFill>
              <a:blip r:embed="rId4">
                <a:extLst>
                  <a:ext uri="{28A0092B-C50C-407E-A947-70E740481C1C}">
                    <a14:useLocalDpi xmlns:a14="http://schemas.microsoft.com/office/drawing/2010/main" val="0"/>
                  </a:ext>
                </a:extLst>
              </a:blip>
              <a:srcRect/>
              <a:stretch>
                <a:fillRect t="-1000" b="-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43" name="Grupo 42">
              <a:extLst>
                <a:ext uri="{FF2B5EF4-FFF2-40B4-BE49-F238E27FC236}">
                  <a16:creationId xmlns:a16="http://schemas.microsoft.com/office/drawing/2014/main" id="{AD209358-0544-49B7-9CEB-7211B96AA1DC}"/>
                </a:ext>
              </a:extLst>
            </p:cNvPr>
            <p:cNvGrpSpPr/>
            <p:nvPr/>
          </p:nvGrpSpPr>
          <p:grpSpPr>
            <a:xfrm>
              <a:off x="13129577" y="5067302"/>
              <a:ext cx="3822312" cy="4353434"/>
              <a:chOff x="16255073" y="5736225"/>
              <a:chExt cx="1336813" cy="1013077"/>
            </a:xfrm>
          </p:grpSpPr>
          <p:sp>
            <p:nvSpPr>
              <p:cNvPr id="45" name="Rombo 44" descr="C:\Users\USUARIO\Desktop\firma gpm.jpg">
                <a:extLst>
                  <a:ext uri="{FF2B5EF4-FFF2-40B4-BE49-F238E27FC236}">
                    <a16:creationId xmlns:a16="http://schemas.microsoft.com/office/drawing/2014/main" id="{1C7F4C4B-81C4-4044-BBAF-8FD0AE818096}"/>
                  </a:ext>
                </a:extLst>
              </p:cNvPr>
              <p:cNvSpPr/>
              <p:nvPr/>
            </p:nvSpPr>
            <p:spPr>
              <a:xfrm>
                <a:off x="16255073" y="5736225"/>
                <a:ext cx="1285414" cy="899839"/>
              </a:xfrm>
              <a:prstGeom prst="diamond">
                <a:avLst/>
              </a:prstGeom>
              <a:blipFill>
                <a:blip r:embed="rId5" cstate="print">
                  <a:extLst>
                    <a:ext uri="{28A0092B-C50C-407E-A947-70E740481C1C}">
                      <a14:useLocalDpi xmlns:a14="http://schemas.microsoft.com/office/drawing/2010/main" val="0"/>
                    </a:ext>
                  </a:extLst>
                </a:blip>
                <a:srcRect/>
                <a:stretch>
                  <a:fillRect t="-4000" b="-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s-EC" dirty="0"/>
              </a:p>
            </p:txBody>
          </p:sp>
          <p:sp>
            <p:nvSpPr>
              <p:cNvPr id="46" name="Forma libre: forma 45">
                <a:extLst>
                  <a:ext uri="{FF2B5EF4-FFF2-40B4-BE49-F238E27FC236}">
                    <a16:creationId xmlns:a16="http://schemas.microsoft.com/office/drawing/2014/main" id="{181DBD1F-84D3-4CB3-B474-073485B0787B}"/>
                  </a:ext>
                </a:extLst>
              </p:cNvPr>
              <p:cNvSpPr/>
              <p:nvPr/>
            </p:nvSpPr>
            <p:spPr>
              <a:xfrm>
                <a:off x="16358735" y="6636383"/>
                <a:ext cx="1233151" cy="112919"/>
              </a:xfrm>
              <a:custGeom>
                <a:avLst/>
                <a:gdLst>
                  <a:gd name="connsiteX0" fmla="*/ 0 w 1233151"/>
                  <a:gd name="connsiteY0" fmla="*/ 0 h 112919"/>
                  <a:gd name="connsiteX1" fmla="*/ 1233151 w 1233151"/>
                  <a:gd name="connsiteY1" fmla="*/ 0 h 112919"/>
                  <a:gd name="connsiteX2" fmla="*/ 1233151 w 1233151"/>
                  <a:gd name="connsiteY2" fmla="*/ 112919 h 112919"/>
                  <a:gd name="connsiteX3" fmla="*/ 0 w 1233151"/>
                  <a:gd name="connsiteY3" fmla="*/ 112919 h 112919"/>
                  <a:gd name="connsiteX4" fmla="*/ 0 w 1233151"/>
                  <a:gd name="connsiteY4" fmla="*/ 0 h 112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3151" h="112919">
                    <a:moveTo>
                      <a:pt x="0" y="0"/>
                    </a:moveTo>
                    <a:lnTo>
                      <a:pt x="1233151" y="0"/>
                    </a:lnTo>
                    <a:lnTo>
                      <a:pt x="1233151" y="112919"/>
                    </a:lnTo>
                    <a:lnTo>
                      <a:pt x="0" y="11291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0800" tIns="19050" rIns="50800" bIns="19050" numCol="1" spcCol="1270" anchor="ctr" anchorCtr="0">
                <a:noAutofit/>
              </a:bodyPr>
              <a:lstStyle/>
              <a:p>
                <a:pPr marL="0" lvl="0" indent="0" algn="l" defTabSz="222250">
                  <a:lnSpc>
                    <a:spcPct val="90000"/>
                  </a:lnSpc>
                  <a:spcBef>
                    <a:spcPct val="0"/>
                  </a:spcBef>
                  <a:spcAft>
                    <a:spcPct val="35000"/>
                  </a:spcAft>
                  <a:buNone/>
                </a:pPr>
                <a:endParaRPr lang="es-EC" sz="500" kern="1200"/>
              </a:p>
            </p:txBody>
          </p:sp>
        </p:grpSp>
        <p:sp>
          <p:nvSpPr>
            <p:cNvPr id="52" name="Rombo 51">
              <a:extLst>
                <a:ext uri="{FF2B5EF4-FFF2-40B4-BE49-F238E27FC236}">
                  <a16:creationId xmlns:a16="http://schemas.microsoft.com/office/drawing/2014/main" id="{B0CA8269-CAA2-47CC-948C-36D065D2C13D}"/>
                </a:ext>
              </a:extLst>
            </p:cNvPr>
            <p:cNvSpPr/>
            <p:nvPr/>
          </p:nvSpPr>
          <p:spPr>
            <a:xfrm>
              <a:off x="11277044" y="3184377"/>
              <a:ext cx="3678019" cy="3827000"/>
            </a:xfrm>
            <a:prstGeom prst="diamond">
              <a:avLst/>
            </a:prstGeom>
            <a:blipFill>
              <a:blip r:embed="rId6" cstate="print">
                <a:extLst>
                  <a:ext uri="{28A0092B-C50C-407E-A947-70E740481C1C}">
                    <a14:useLocalDpi xmlns:a14="http://schemas.microsoft.com/office/drawing/2010/main" val="0"/>
                  </a:ext>
                </a:extLst>
              </a:blip>
              <a:srcRect/>
              <a:stretch>
                <a:fillRect t="-3000" b="-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spTree>
    <p:extLst>
      <p:ext uri="{BB962C8B-B14F-4D97-AF65-F5344CB8AC3E}">
        <p14:creationId xmlns:p14="http://schemas.microsoft.com/office/powerpoint/2010/main" val="1337644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a:xfrm>
            <a:off x="8414449" y="669844"/>
            <a:ext cx="10192926" cy="8828025"/>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txBody>
          <a:bodyPr/>
          <a:lstStyle/>
          <a:p>
            <a:endParaRPr lang="es-EC" dirty="0"/>
          </a:p>
        </p:txBody>
      </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9875655" y="7410161"/>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9875655" y="-6459232"/>
            <a:ext cx="7046513" cy="9312442"/>
            <a:chOff x="-653574" y="-50498"/>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653574" y="-50498"/>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8A097A09-6FD3-4717-BD3E-C258A450A2D0}"/>
              </a:ext>
            </a:extLst>
          </p:cNvPr>
          <p:cNvSpPr txBox="1">
            <a:spLocks/>
          </p:cNvSpPr>
          <p:nvPr/>
        </p:nvSpPr>
        <p:spPr>
          <a:xfrm>
            <a:off x="829532" y="2292093"/>
            <a:ext cx="8042116" cy="201142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¿Qué proyectos se están ejecutando o por ejecutar en la parroquia?</a:t>
            </a:r>
          </a:p>
          <a:p>
            <a:r>
              <a:rPr lang="es-MX" sz="28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(PROYECTOS CON ONG)</a:t>
            </a:r>
            <a:endParaRPr lang="es-EC" sz="28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7" name="Subtítulo 2">
            <a:extLst>
              <a:ext uri="{FF2B5EF4-FFF2-40B4-BE49-F238E27FC236}">
                <a16:creationId xmlns:a16="http://schemas.microsoft.com/office/drawing/2014/main" id="{6E794F15-867E-43AF-8BE1-6390EC26F7DE}"/>
              </a:ext>
            </a:extLst>
          </p:cNvPr>
          <p:cNvSpPr txBox="1">
            <a:spLocks/>
          </p:cNvSpPr>
          <p:nvPr/>
        </p:nvSpPr>
        <p:spPr>
          <a:xfrm>
            <a:off x="686850" y="4241712"/>
            <a:ext cx="8042116" cy="580347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MX" sz="3600" b="1" dirty="0">
                <a:effectLst>
                  <a:outerShdw blurRad="38100" dist="38100" dir="2700000" algn="tl">
                    <a:srgbClr val="000000">
                      <a:alpha val="43137"/>
                    </a:srgbClr>
                  </a:outerShdw>
                </a:effectLst>
                <a:latin typeface="Agency FB" panose="020B0503020202020204" pitchFamily="34" charset="0"/>
                <a:ea typeface="+mj-ea"/>
                <a:cs typeface="+mj-cs"/>
              </a:rPr>
              <a:t>EJECUTANDO:</a:t>
            </a:r>
          </a:p>
          <a:p>
            <a:pPr algn="just"/>
            <a:r>
              <a:rPr lang="es-MX" sz="2800" dirty="0">
                <a:effectLst>
                  <a:outerShdw blurRad="38100" dist="38100" dir="2700000" algn="tl">
                    <a:srgbClr val="000000">
                      <a:alpha val="43137"/>
                    </a:srgbClr>
                  </a:outerShdw>
                </a:effectLst>
                <a:latin typeface="Agency FB" panose="020B0503020202020204" pitchFamily="34" charset="0"/>
                <a:ea typeface="+mj-ea"/>
                <a:cs typeface="+mj-cs"/>
              </a:rPr>
              <a:t>Proyecto De Triple AAA </a:t>
            </a:r>
          </a:p>
          <a:p>
            <a:pPr algn="just"/>
            <a:r>
              <a:rPr lang="es-MX" sz="2800" dirty="0">
                <a:effectLst>
                  <a:outerShdw blurRad="38100" dist="38100" dir="2700000" algn="tl">
                    <a:srgbClr val="000000">
                      <a:alpha val="43137"/>
                    </a:srgbClr>
                  </a:outerShdw>
                </a:effectLst>
                <a:latin typeface="Agency FB" panose="020B0503020202020204" pitchFamily="34" charset="0"/>
                <a:ea typeface="+mj-ea"/>
                <a:cs typeface="+mj-cs"/>
              </a:rPr>
              <a:t>Proyecto Entrenando Valores </a:t>
            </a:r>
            <a:r>
              <a:rPr lang="es-ES" sz="2800" dirty="0">
                <a:effectLst>
                  <a:outerShdw blurRad="38100" dist="38100" dir="2700000" algn="tl">
                    <a:srgbClr val="000000">
                      <a:alpha val="43137"/>
                    </a:srgbClr>
                  </a:outerShdw>
                </a:effectLst>
                <a:latin typeface="Agency FB" panose="020B0503020202020204" pitchFamily="34" charset="0"/>
              </a:rPr>
              <a:t>(Convenio GAD Provincial de Manabí).</a:t>
            </a:r>
            <a:endParaRPr lang="es-MX" sz="2800" dirty="0">
              <a:effectLst>
                <a:outerShdw blurRad="38100" dist="38100" dir="2700000" algn="tl">
                  <a:srgbClr val="000000">
                    <a:alpha val="43137"/>
                  </a:srgbClr>
                </a:outerShdw>
              </a:effectLst>
              <a:latin typeface="Agency FB" panose="020B0503020202020204" pitchFamily="34" charset="0"/>
              <a:ea typeface="+mj-ea"/>
              <a:cs typeface="+mj-cs"/>
            </a:endParaRPr>
          </a:p>
          <a:p>
            <a:pPr algn="just"/>
            <a:r>
              <a:rPr lang="es-ES" sz="2800" dirty="0">
                <a:effectLst>
                  <a:outerShdw blurRad="38100" dist="38100" dir="2700000" algn="tl">
                    <a:srgbClr val="000000">
                      <a:alpha val="43137"/>
                    </a:srgbClr>
                  </a:outerShdw>
                </a:effectLst>
                <a:latin typeface="Agency FB" panose="020B0503020202020204" pitchFamily="34" charset="0"/>
                <a:ea typeface="+mj-ea"/>
                <a:cs typeface="+mj-cs"/>
              </a:rPr>
              <a:t>Proyecto de Fisioterapia (Convenio GAD Provincial de Manabí).</a:t>
            </a:r>
          </a:p>
          <a:p>
            <a:pPr algn="just"/>
            <a:r>
              <a:rPr lang="es-ES" sz="2800" dirty="0">
                <a:effectLst>
                  <a:outerShdw blurRad="38100" dist="38100" dir="2700000" algn="tl">
                    <a:srgbClr val="000000">
                      <a:alpha val="43137"/>
                    </a:srgbClr>
                  </a:outerShdw>
                </a:effectLst>
                <a:latin typeface="Agency FB" panose="020B0503020202020204" pitchFamily="34" charset="0"/>
                <a:ea typeface="+mj-ea"/>
                <a:cs typeface="+mj-cs"/>
              </a:rPr>
              <a:t>Fundación Vida en Abundancia y la ONG internacional </a:t>
            </a:r>
            <a:r>
              <a:rPr lang="es-ES" sz="2800" dirty="0" err="1">
                <a:effectLst>
                  <a:outerShdw blurRad="38100" dist="38100" dir="2700000" algn="tl">
                    <a:srgbClr val="000000">
                      <a:alpha val="43137"/>
                    </a:srgbClr>
                  </a:outerShdw>
                </a:effectLst>
                <a:latin typeface="Agency FB" panose="020B0503020202020204" pitchFamily="34" charset="0"/>
                <a:ea typeface="+mj-ea"/>
                <a:cs typeface="+mj-cs"/>
              </a:rPr>
              <a:t>Kids</a:t>
            </a:r>
            <a:r>
              <a:rPr lang="es-ES" sz="2800" dirty="0">
                <a:effectLst>
                  <a:outerShdw blurRad="38100" dist="38100" dir="2700000" algn="tl">
                    <a:srgbClr val="000000">
                      <a:alpha val="43137"/>
                    </a:srgbClr>
                  </a:outerShdw>
                </a:effectLst>
                <a:latin typeface="Agency FB" panose="020B0503020202020204" pitchFamily="34" charset="0"/>
                <a:ea typeface="+mj-ea"/>
                <a:cs typeface="+mj-cs"/>
              </a:rPr>
              <a:t> </a:t>
            </a:r>
            <a:r>
              <a:rPr lang="es-ES" sz="2800" dirty="0" err="1">
                <a:effectLst>
                  <a:outerShdw blurRad="38100" dist="38100" dir="2700000" algn="tl">
                    <a:srgbClr val="000000">
                      <a:alpha val="43137"/>
                    </a:srgbClr>
                  </a:outerShdw>
                </a:effectLst>
                <a:latin typeface="Agency FB" panose="020B0503020202020204" pitchFamily="34" charset="0"/>
                <a:ea typeface="+mj-ea"/>
                <a:cs typeface="+mj-cs"/>
              </a:rPr>
              <a:t>Around</a:t>
            </a:r>
            <a:r>
              <a:rPr lang="es-ES" sz="2800" dirty="0">
                <a:effectLst>
                  <a:outerShdw blurRad="38100" dist="38100" dir="2700000" algn="tl">
                    <a:srgbClr val="000000">
                      <a:alpha val="43137"/>
                    </a:srgbClr>
                  </a:outerShdw>
                </a:effectLst>
                <a:latin typeface="Agency FB" panose="020B0503020202020204" pitchFamily="34" charset="0"/>
                <a:ea typeface="+mj-ea"/>
                <a:cs typeface="+mj-cs"/>
              </a:rPr>
              <a:t> </a:t>
            </a:r>
            <a:r>
              <a:rPr lang="es-ES" sz="2800" dirty="0" err="1">
                <a:effectLst>
                  <a:outerShdw blurRad="38100" dist="38100" dir="2700000" algn="tl">
                    <a:srgbClr val="000000">
                      <a:alpha val="43137"/>
                    </a:srgbClr>
                  </a:outerShdw>
                </a:effectLst>
                <a:latin typeface="Agency FB" panose="020B0503020202020204" pitchFamily="34" charset="0"/>
                <a:ea typeface="+mj-ea"/>
                <a:cs typeface="+mj-cs"/>
              </a:rPr>
              <a:t>The</a:t>
            </a:r>
            <a:r>
              <a:rPr lang="es-ES" sz="2800" dirty="0">
                <a:effectLst>
                  <a:outerShdw blurRad="38100" dist="38100" dir="2700000" algn="tl">
                    <a:srgbClr val="000000">
                      <a:alpha val="43137"/>
                    </a:srgbClr>
                  </a:outerShdw>
                </a:effectLst>
                <a:latin typeface="Agency FB" panose="020B0503020202020204" pitchFamily="34" charset="0"/>
                <a:ea typeface="+mj-ea"/>
                <a:cs typeface="+mj-cs"/>
              </a:rPr>
              <a:t> </a:t>
            </a:r>
            <a:r>
              <a:rPr lang="es-ES" sz="2800" dirty="0" err="1">
                <a:effectLst>
                  <a:outerShdw blurRad="38100" dist="38100" dir="2700000" algn="tl">
                    <a:srgbClr val="000000">
                      <a:alpha val="43137"/>
                    </a:srgbClr>
                  </a:outerShdw>
                </a:effectLst>
                <a:latin typeface="Agency FB" panose="020B0503020202020204" pitchFamily="34" charset="0"/>
                <a:ea typeface="+mj-ea"/>
                <a:cs typeface="+mj-cs"/>
              </a:rPr>
              <a:t>World</a:t>
            </a:r>
            <a:r>
              <a:rPr lang="es-ES" sz="2800" dirty="0">
                <a:effectLst>
                  <a:outerShdw blurRad="38100" dist="38100" dir="2700000" algn="tl">
                    <a:srgbClr val="000000">
                      <a:alpha val="43137"/>
                    </a:srgbClr>
                  </a:outerShdw>
                </a:effectLst>
                <a:latin typeface="Agency FB" panose="020B0503020202020204" pitchFamily="34" charset="0"/>
                <a:ea typeface="+mj-ea"/>
                <a:cs typeface="+mj-cs"/>
              </a:rPr>
              <a:t>. (Parques)</a:t>
            </a:r>
            <a:r>
              <a:rPr lang="es-EC" sz="2800" dirty="0">
                <a:effectLst>
                  <a:outerShdw blurRad="38100" dist="38100" dir="2700000" algn="tl">
                    <a:srgbClr val="000000">
                      <a:alpha val="43137"/>
                    </a:srgbClr>
                  </a:outerShdw>
                </a:effectLst>
                <a:latin typeface="Agency FB" panose="020B0503020202020204" pitchFamily="34" charset="0"/>
                <a:ea typeface="+mj-ea"/>
                <a:cs typeface="+mj-cs"/>
              </a:rPr>
              <a:t>.</a:t>
            </a:r>
            <a:endParaRPr lang="es-MX" sz="2800" dirty="0">
              <a:effectLst>
                <a:outerShdw blurRad="38100" dist="38100" dir="2700000" algn="tl">
                  <a:srgbClr val="000000">
                    <a:alpha val="43137"/>
                  </a:srgbClr>
                </a:outerShdw>
              </a:effectLst>
              <a:latin typeface="Agency FB" panose="020B0503020202020204" pitchFamily="34" charset="0"/>
              <a:ea typeface="+mj-ea"/>
              <a:cs typeface="+mj-cs"/>
            </a:endParaRPr>
          </a:p>
          <a:p>
            <a:pPr marL="0" indent="0" algn="just">
              <a:buNone/>
            </a:pPr>
            <a:r>
              <a:rPr lang="es-MX" sz="3600" b="1" dirty="0">
                <a:effectLst>
                  <a:outerShdw blurRad="38100" dist="38100" dir="2700000" algn="tl">
                    <a:srgbClr val="000000">
                      <a:alpha val="43137"/>
                    </a:srgbClr>
                  </a:outerShdw>
                </a:effectLst>
                <a:latin typeface="Agency FB" panose="020B0503020202020204" pitchFamily="34" charset="0"/>
                <a:ea typeface="+mj-ea"/>
                <a:cs typeface="+mj-cs"/>
              </a:rPr>
              <a:t>POR EJECUTAR</a:t>
            </a:r>
          </a:p>
          <a:p>
            <a:pPr algn="just"/>
            <a:r>
              <a:rPr lang="es-MX" sz="2800" dirty="0">
                <a:effectLst>
                  <a:outerShdw blurRad="38100" dist="38100" dir="2700000" algn="tl">
                    <a:srgbClr val="000000">
                      <a:alpha val="43137"/>
                    </a:srgbClr>
                  </a:outerShdw>
                </a:effectLst>
                <a:latin typeface="Agency FB" panose="020B0503020202020204" pitchFamily="34" charset="0"/>
                <a:ea typeface="+mj-ea"/>
                <a:cs typeface="+mj-cs"/>
              </a:rPr>
              <a:t>Fundación “Alejandro de Humboldt” (Productiva y social).</a:t>
            </a:r>
          </a:p>
          <a:p>
            <a:pPr algn="just"/>
            <a:r>
              <a:rPr lang="es-ES" sz="2800" dirty="0">
                <a:effectLst>
                  <a:outerShdw blurRad="38100" dist="38100" dir="2700000" algn="tl">
                    <a:srgbClr val="000000">
                      <a:alpha val="43137"/>
                    </a:srgbClr>
                  </a:outerShdw>
                </a:effectLst>
                <a:latin typeface="Agency FB" panose="020B0503020202020204" pitchFamily="34" charset="0"/>
                <a:ea typeface="+mj-ea"/>
                <a:cs typeface="+mj-cs"/>
              </a:rPr>
              <a:t>Fundación Vida en Abundancia y la ONG internacional </a:t>
            </a:r>
            <a:r>
              <a:rPr lang="es-ES" sz="2800" dirty="0" err="1">
                <a:effectLst>
                  <a:outerShdw blurRad="38100" dist="38100" dir="2700000" algn="tl">
                    <a:srgbClr val="000000">
                      <a:alpha val="43137"/>
                    </a:srgbClr>
                  </a:outerShdw>
                </a:effectLst>
                <a:latin typeface="Agency FB" panose="020B0503020202020204" pitchFamily="34" charset="0"/>
                <a:ea typeface="+mj-ea"/>
                <a:cs typeface="+mj-cs"/>
              </a:rPr>
              <a:t>Kids</a:t>
            </a:r>
            <a:r>
              <a:rPr lang="es-ES" sz="2800" dirty="0">
                <a:effectLst>
                  <a:outerShdw blurRad="38100" dist="38100" dir="2700000" algn="tl">
                    <a:srgbClr val="000000">
                      <a:alpha val="43137"/>
                    </a:srgbClr>
                  </a:outerShdw>
                </a:effectLst>
                <a:latin typeface="Agency FB" panose="020B0503020202020204" pitchFamily="34" charset="0"/>
                <a:ea typeface="+mj-ea"/>
                <a:cs typeface="+mj-cs"/>
              </a:rPr>
              <a:t> </a:t>
            </a:r>
            <a:r>
              <a:rPr lang="es-ES" sz="2800" dirty="0" err="1">
                <a:effectLst>
                  <a:outerShdw blurRad="38100" dist="38100" dir="2700000" algn="tl">
                    <a:srgbClr val="000000">
                      <a:alpha val="43137"/>
                    </a:srgbClr>
                  </a:outerShdw>
                </a:effectLst>
                <a:latin typeface="Agency FB" panose="020B0503020202020204" pitchFamily="34" charset="0"/>
                <a:ea typeface="+mj-ea"/>
                <a:cs typeface="+mj-cs"/>
              </a:rPr>
              <a:t>Around</a:t>
            </a:r>
            <a:r>
              <a:rPr lang="es-ES" sz="2800" dirty="0">
                <a:effectLst>
                  <a:outerShdw blurRad="38100" dist="38100" dir="2700000" algn="tl">
                    <a:srgbClr val="000000">
                      <a:alpha val="43137"/>
                    </a:srgbClr>
                  </a:outerShdw>
                </a:effectLst>
                <a:latin typeface="Agency FB" panose="020B0503020202020204" pitchFamily="34" charset="0"/>
                <a:ea typeface="+mj-ea"/>
                <a:cs typeface="+mj-cs"/>
              </a:rPr>
              <a:t> </a:t>
            </a:r>
            <a:r>
              <a:rPr lang="es-ES" sz="2800" dirty="0" err="1">
                <a:effectLst>
                  <a:outerShdw blurRad="38100" dist="38100" dir="2700000" algn="tl">
                    <a:srgbClr val="000000">
                      <a:alpha val="43137"/>
                    </a:srgbClr>
                  </a:outerShdw>
                </a:effectLst>
                <a:latin typeface="Agency FB" panose="020B0503020202020204" pitchFamily="34" charset="0"/>
                <a:ea typeface="+mj-ea"/>
                <a:cs typeface="+mj-cs"/>
              </a:rPr>
              <a:t>The</a:t>
            </a:r>
            <a:r>
              <a:rPr lang="es-ES" sz="2800" dirty="0">
                <a:effectLst>
                  <a:outerShdw blurRad="38100" dist="38100" dir="2700000" algn="tl">
                    <a:srgbClr val="000000">
                      <a:alpha val="43137"/>
                    </a:srgbClr>
                  </a:outerShdw>
                </a:effectLst>
                <a:latin typeface="Agency FB" panose="020B0503020202020204" pitchFamily="34" charset="0"/>
                <a:ea typeface="+mj-ea"/>
                <a:cs typeface="+mj-cs"/>
              </a:rPr>
              <a:t> </a:t>
            </a:r>
            <a:r>
              <a:rPr lang="es-ES" sz="2800" dirty="0" err="1">
                <a:effectLst>
                  <a:outerShdw blurRad="38100" dist="38100" dir="2700000" algn="tl">
                    <a:srgbClr val="000000">
                      <a:alpha val="43137"/>
                    </a:srgbClr>
                  </a:outerShdw>
                </a:effectLst>
                <a:latin typeface="Agency FB" panose="020B0503020202020204" pitchFamily="34" charset="0"/>
                <a:ea typeface="+mj-ea"/>
                <a:cs typeface="+mj-cs"/>
              </a:rPr>
              <a:t>World</a:t>
            </a:r>
            <a:r>
              <a:rPr lang="es-ES" sz="2800" dirty="0">
                <a:effectLst>
                  <a:outerShdw blurRad="38100" dist="38100" dir="2700000" algn="tl">
                    <a:srgbClr val="000000">
                      <a:alpha val="43137"/>
                    </a:srgbClr>
                  </a:outerShdw>
                </a:effectLst>
                <a:latin typeface="Agency FB" panose="020B0503020202020204" pitchFamily="34" charset="0"/>
                <a:ea typeface="+mj-ea"/>
                <a:cs typeface="+mj-cs"/>
              </a:rPr>
              <a:t>. (Parques)</a:t>
            </a:r>
            <a:endParaRPr lang="es-EC" sz="2800" dirty="0">
              <a:effectLst>
                <a:outerShdw blurRad="38100" dist="38100" dir="2700000" algn="tl">
                  <a:srgbClr val="000000">
                    <a:alpha val="43137"/>
                  </a:srgbClr>
                </a:outerShdw>
              </a:effectLst>
              <a:latin typeface="Agency FB" panose="020B0503020202020204" pitchFamily="34" charset="0"/>
              <a:ea typeface="+mj-ea"/>
              <a:cs typeface="+mj-cs"/>
            </a:endParaRPr>
          </a:p>
        </p:txBody>
      </p:sp>
      <p:grpSp>
        <p:nvGrpSpPr>
          <p:cNvPr id="49" name="Grupo 48">
            <a:extLst>
              <a:ext uri="{FF2B5EF4-FFF2-40B4-BE49-F238E27FC236}">
                <a16:creationId xmlns:a16="http://schemas.microsoft.com/office/drawing/2014/main" id="{0DD8FFD6-79D8-4885-A099-29E32937D2A7}"/>
              </a:ext>
            </a:extLst>
          </p:cNvPr>
          <p:cNvGrpSpPr/>
          <p:nvPr/>
        </p:nvGrpSpPr>
        <p:grpSpPr>
          <a:xfrm>
            <a:off x="9807126" y="2928979"/>
            <a:ext cx="7407571" cy="4429041"/>
            <a:chOff x="9829800" y="2543260"/>
            <a:chExt cx="7407571" cy="4429041"/>
          </a:xfrm>
        </p:grpSpPr>
        <p:sp>
          <p:nvSpPr>
            <p:cNvPr id="42" name="Paralelogramo 41">
              <a:extLst>
                <a:ext uri="{FF2B5EF4-FFF2-40B4-BE49-F238E27FC236}">
                  <a16:creationId xmlns:a16="http://schemas.microsoft.com/office/drawing/2014/main" id="{9435955D-17E4-4B52-9982-478DCEE6016A}"/>
                </a:ext>
              </a:extLst>
            </p:cNvPr>
            <p:cNvSpPr/>
            <p:nvPr/>
          </p:nvSpPr>
          <p:spPr>
            <a:xfrm>
              <a:off x="10287000" y="2543260"/>
              <a:ext cx="3749971" cy="2204685"/>
            </a:xfrm>
            <a:prstGeom prst="parallelogram">
              <a:avLst/>
            </a:prstGeom>
            <a:blipFill>
              <a:blip r:embed="rId3" cstate="print">
                <a:extLst>
                  <a:ext uri="{28A0092B-C50C-407E-A947-70E740481C1C}">
                    <a14:useLocalDpi xmlns:a14="http://schemas.microsoft.com/office/drawing/2010/main" val="0"/>
                  </a:ext>
                </a:extLst>
              </a:blip>
              <a:srcRect/>
              <a:stretch>
                <a:fillRect t="-4000" b="-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8" name="Paralelogramo 7">
              <a:extLst>
                <a:ext uri="{FF2B5EF4-FFF2-40B4-BE49-F238E27FC236}">
                  <a16:creationId xmlns:a16="http://schemas.microsoft.com/office/drawing/2014/main" id="{3AEA89D5-16FB-4663-8D12-E8476A6FE5D5}"/>
                </a:ext>
              </a:extLst>
            </p:cNvPr>
            <p:cNvSpPr/>
            <p:nvPr/>
          </p:nvSpPr>
          <p:spPr>
            <a:xfrm>
              <a:off x="13487400" y="2561759"/>
              <a:ext cx="3749971" cy="2186186"/>
            </a:xfrm>
            <a:prstGeom prst="parallelogram">
              <a:avLst/>
            </a:prstGeom>
            <a:blipFill>
              <a:blip r:embed="rId4"/>
              <a:srcRect/>
              <a:stretch>
                <a:fillRect t="-4000" b="-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8" name="Paralelogramo 37">
              <a:extLst>
                <a:ext uri="{FF2B5EF4-FFF2-40B4-BE49-F238E27FC236}">
                  <a16:creationId xmlns:a16="http://schemas.microsoft.com/office/drawing/2014/main" id="{FE42812D-869B-405C-AC1B-20DF2ACBF3BE}"/>
                </a:ext>
              </a:extLst>
            </p:cNvPr>
            <p:cNvSpPr/>
            <p:nvPr/>
          </p:nvSpPr>
          <p:spPr>
            <a:xfrm>
              <a:off x="9829800" y="5067301"/>
              <a:ext cx="3749970" cy="1905000"/>
            </a:xfrm>
            <a:prstGeom prst="parallelogram">
              <a:avLst/>
            </a:prstGeom>
            <a:blipFill>
              <a:blip r:embed="rId5"/>
              <a:srcRect/>
              <a:stretch>
                <a:fillRect l="-8000" r="-8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s-EC" dirty="0"/>
            </a:p>
          </p:txBody>
        </p:sp>
        <p:sp>
          <p:nvSpPr>
            <p:cNvPr id="46" name="Paralelogramo 45">
              <a:extLst>
                <a:ext uri="{FF2B5EF4-FFF2-40B4-BE49-F238E27FC236}">
                  <a16:creationId xmlns:a16="http://schemas.microsoft.com/office/drawing/2014/main" id="{6016E70A-F3AC-4E3B-A72E-78D0DA150FAD}"/>
                </a:ext>
              </a:extLst>
            </p:cNvPr>
            <p:cNvSpPr/>
            <p:nvPr/>
          </p:nvSpPr>
          <p:spPr>
            <a:xfrm>
              <a:off x="13106400" y="5067300"/>
              <a:ext cx="3749971" cy="1893159"/>
            </a:xfrm>
            <a:prstGeom prst="parallelogram">
              <a:avLst/>
            </a:prstGeom>
            <a:blipFill>
              <a:blip r:embed="rId6"/>
              <a:srcRect/>
              <a:stretch>
                <a:fillRect t="-1000" b="-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spTree>
    <p:extLst>
      <p:ext uri="{BB962C8B-B14F-4D97-AF65-F5344CB8AC3E}">
        <p14:creationId xmlns:p14="http://schemas.microsoft.com/office/powerpoint/2010/main" val="1890914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8978429" y="1473066"/>
            <a:ext cx="10192926" cy="8828025"/>
            <a:chOff x="-700165" y="105054"/>
            <a:chExt cx="6202680" cy="5372100"/>
          </a:xfrm>
        </p:grpSpPr>
        <p:sp>
          <p:nvSpPr>
            <p:cNvPr id="6" name="Freeform 6"/>
            <p:cNvSpPr/>
            <p:nvPr/>
          </p:nvSpPr>
          <p:spPr>
            <a:xfrm>
              <a:off x="-700165" y="105054"/>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txBody>
            <a:bodyPr/>
            <a:lstStyle/>
            <a:p>
              <a:endParaRPr lang="es-EC" dirty="0"/>
            </a:p>
          </p:txBody>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551635" y="8115300"/>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22" name="Freeform 10">
            <a:extLst>
              <a:ext uri="{FF2B5EF4-FFF2-40B4-BE49-F238E27FC236}">
                <a16:creationId xmlns:a16="http://schemas.microsoft.com/office/drawing/2014/main" id="{1BB54993-DA5C-4EF0-82C8-FC4E52BDFE3B}"/>
              </a:ext>
            </a:extLst>
          </p:cNvPr>
          <p:cNvSpPr/>
          <p:nvPr/>
        </p:nvSpPr>
        <p:spPr>
          <a:xfrm rot="10800000">
            <a:off x="10405962" y="-5840825"/>
            <a:ext cx="7046513" cy="9312442"/>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sp>
        <p:nvSpPr>
          <p:cNvPr id="14" name="Título 1">
            <a:extLst>
              <a:ext uri="{FF2B5EF4-FFF2-40B4-BE49-F238E27FC236}">
                <a16:creationId xmlns:a16="http://schemas.microsoft.com/office/drawing/2014/main" id="{3912819F-4036-4559-A995-3D33E5BE4796}"/>
              </a:ext>
            </a:extLst>
          </p:cNvPr>
          <p:cNvSpPr txBox="1">
            <a:spLocks/>
          </p:cNvSpPr>
          <p:nvPr/>
        </p:nvSpPr>
        <p:spPr>
          <a:xfrm>
            <a:off x="900098" y="2516496"/>
            <a:ext cx="8042116" cy="249854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¿Qué se ha realizado para formar y capacitar a los nuevos líderes, jóvenes de nuestra parroquia?</a:t>
            </a:r>
          </a:p>
          <a:p>
            <a:r>
              <a:rPr lang="es-MX" sz="28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(JUVENTUD Y LIDERAZGO)</a:t>
            </a:r>
            <a:endParaRPr lang="es-EC" sz="28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7" name="Subtítulo 2">
            <a:extLst>
              <a:ext uri="{FF2B5EF4-FFF2-40B4-BE49-F238E27FC236}">
                <a16:creationId xmlns:a16="http://schemas.microsoft.com/office/drawing/2014/main" id="{39A8D927-FB0F-4906-9657-1ACA6F93086A}"/>
              </a:ext>
            </a:extLst>
          </p:cNvPr>
          <p:cNvSpPr txBox="1">
            <a:spLocks/>
          </p:cNvSpPr>
          <p:nvPr/>
        </p:nvSpPr>
        <p:spPr>
          <a:xfrm>
            <a:off x="305090" y="5391049"/>
            <a:ext cx="8785972" cy="4705451"/>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MX" sz="2800" dirty="0">
                <a:ln w="0"/>
                <a:effectLst>
                  <a:outerShdw blurRad="38100" dist="19050" dir="2700000" algn="tl" rotWithShape="0">
                    <a:schemeClr val="dk1">
                      <a:alpha val="40000"/>
                    </a:schemeClr>
                  </a:outerShdw>
                </a:effectLst>
                <a:latin typeface="Agency FB" panose="020B0503020202020204" pitchFamily="34" charset="0"/>
                <a:ea typeface="+mj-ea"/>
                <a:cs typeface="+mj-cs"/>
              </a:rPr>
              <a:t>SE HAN REALIZADO CAPACITACIONES Y TALLERES CON:</a:t>
            </a:r>
          </a:p>
          <a:p>
            <a:pPr algn="just"/>
            <a:r>
              <a:rPr lang="es-MX" sz="2800" dirty="0">
                <a:ln w="0"/>
                <a:effectLst>
                  <a:outerShdw blurRad="38100" dist="19050" dir="2700000" algn="tl" rotWithShape="0">
                    <a:schemeClr val="dk1">
                      <a:alpha val="40000"/>
                    </a:schemeClr>
                  </a:outerShdw>
                </a:effectLst>
                <a:latin typeface="Agency FB" panose="020B0503020202020204" pitchFamily="34" charset="0"/>
                <a:ea typeface="+mj-ea"/>
                <a:cs typeface="+mj-cs"/>
              </a:rPr>
              <a:t>CONAGOPARE (CONSEJO NACIONAL DE GOBIERNOS PARROQUIALES RURALES DE MANABÍ) EN CONJUNTO CON LA ULEAM (UNIVERSIDAD LAICA ELOY ALFARO DE MANABÍ) SE REALIZÓ TALLERES DE PRIMEROS AUXILIOS.</a:t>
            </a:r>
          </a:p>
          <a:p>
            <a:pPr algn="just"/>
            <a:r>
              <a:rPr lang="es-MX" sz="2800" dirty="0">
                <a:ln w="0"/>
                <a:effectLst>
                  <a:outerShdw blurRad="38100" dist="19050" dir="2700000" algn="tl" rotWithShape="0">
                    <a:schemeClr val="dk1">
                      <a:alpha val="40000"/>
                    </a:schemeClr>
                  </a:outerShdw>
                </a:effectLst>
                <a:latin typeface="Agency FB" panose="020B0503020202020204" pitchFamily="34" charset="0"/>
                <a:ea typeface="+mj-ea"/>
                <a:cs typeface="+mj-cs"/>
              </a:rPr>
              <a:t>INSTITUTO TECNOLÓGICO PAULO EMILIO MACÍAS (CAPACITACIÓN PARA LOS EMPRENDEDORES, LÍDERES Y CIUDADANÍA EN MANIPULACIÓN DE ALIMENTOS )</a:t>
            </a:r>
          </a:p>
          <a:p>
            <a:pPr algn="just"/>
            <a:r>
              <a:rPr lang="es-ES" sz="2800" dirty="0">
                <a:ln w="0"/>
                <a:effectLst>
                  <a:outerShdw blurRad="38100" dist="19050" dir="2700000" algn="tl" rotWithShape="0">
                    <a:schemeClr val="dk1">
                      <a:alpha val="40000"/>
                    </a:schemeClr>
                  </a:outerShdw>
                </a:effectLst>
                <a:latin typeface="Agency FB" panose="020B0503020202020204" pitchFamily="34" charset="0"/>
                <a:ea typeface="+mj-ea"/>
                <a:cs typeface="+mj-cs"/>
              </a:rPr>
              <a:t>FORTALECIMIENTO DE PARTICIPACIÓN CIUDADANA PARTICIPATIVA, POLÍTICAS PÚBLICAS Y EMPRENDIMIENTO PRODUCTIVO, DIRIGIDO A LA CIUDADANÍA DE LA PARROQUIA PUEBLO NUEVO.</a:t>
            </a:r>
            <a:endParaRPr lang="es-MX" sz="2800" dirty="0">
              <a:ln w="0"/>
              <a:effectLst>
                <a:outerShdw blurRad="38100" dist="19050" dir="2700000" algn="tl" rotWithShape="0">
                  <a:schemeClr val="dk1">
                    <a:alpha val="40000"/>
                  </a:schemeClr>
                </a:outerShdw>
              </a:effectLst>
              <a:latin typeface="Agency FB" panose="020B0503020202020204" pitchFamily="34" charset="0"/>
              <a:ea typeface="+mj-ea"/>
              <a:cs typeface="+mj-cs"/>
            </a:endParaRPr>
          </a:p>
          <a:p>
            <a:pPr algn="just"/>
            <a:endParaRPr lang="es-EC" sz="2400" dirty="0">
              <a:ln w="0"/>
              <a:effectLst>
                <a:outerShdw blurRad="38100" dist="19050" dir="2700000" algn="tl" rotWithShape="0">
                  <a:schemeClr val="dk1">
                    <a:alpha val="40000"/>
                  </a:schemeClr>
                </a:outerShdw>
              </a:effectLst>
              <a:latin typeface="Agency FB" panose="020B0503020202020204" pitchFamily="34" charset="0"/>
              <a:ea typeface="+mj-ea"/>
              <a:cs typeface="+mj-cs"/>
            </a:endParaRPr>
          </a:p>
        </p:txBody>
      </p:sp>
      <p:grpSp>
        <p:nvGrpSpPr>
          <p:cNvPr id="2" name="Grupo 1">
            <a:extLst>
              <a:ext uri="{FF2B5EF4-FFF2-40B4-BE49-F238E27FC236}">
                <a16:creationId xmlns:a16="http://schemas.microsoft.com/office/drawing/2014/main" id="{D5D0A195-8737-4765-8FE2-60E6062094D7}"/>
              </a:ext>
            </a:extLst>
          </p:cNvPr>
          <p:cNvGrpSpPr/>
          <p:nvPr/>
        </p:nvGrpSpPr>
        <p:grpSpPr>
          <a:xfrm>
            <a:off x="10405962" y="3471617"/>
            <a:ext cx="7046514" cy="4472336"/>
            <a:chOff x="10132175" y="2980687"/>
            <a:chExt cx="7889602" cy="4937545"/>
          </a:xfrm>
        </p:grpSpPr>
        <p:sp>
          <p:nvSpPr>
            <p:cNvPr id="57" name="Cubo 56"/>
            <p:cNvSpPr/>
            <p:nvPr/>
          </p:nvSpPr>
          <p:spPr>
            <a:xfrm>
              <a:off x="10651879" y="3851861"/>
              <a:ext cx="2387435" cy="1996332"/>
            </a:xfrm>
            <a:prstGeom prst="cube">
              <a:avLst/>
            </a:prstGeom>
            <a:blipFill>
              <a:blip r:embed="rId3"/>
              <a:srcRect/>
              <a:stretch>
                <a:fillRect l="-13000" r="-1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0" name="Cubo 39"/>
            <p:cNvSpPr/>
            <p:nvPr/>
          </p:nvSpPr>
          <p:spPr>
            <a:xfrm>
              <a:off x="10132175" y="5829694"/>
              <a:ext cx="2344049" cy="2088538"/>
            </a:xfrm>
            <a:prstGeom prst="cube">
              <a:avLst/>
            </a:prstGeom>
            <a:blipFill>
              <a:blip r:embed="rId4"/>
              <a:srcRect/>
              <a:stretch>
                <a:fillRect l="-13000" r="-1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1" name="Cubo 50"/>
            <p:cNvSpPr/>
            <p:nvPr/>
          </p:nvSpPr>
          <p:spPr>
            <a:xfrm>
              <a:off x="13061674" y="3441750"/>
              <a:ext cx="2586602" cy="1983732"/>
            </a:xfrm>
            <a:prstGeom prst="cube">
              <a:avLst/>
            </a:prstGeom>
            <a:blipFill>
              <a:blip r:embed="rId5"/>
              <a:srcRect/>
              <a:stretch>
                <a:fillRect l="-15000" r="-1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4" name="Cubo 33"/>
            <p:cNvSpPr/>
            <p:nvPr/>
          </p:nvSpPr>
          <p:spPr>
            <a:xfrm>
              <a:off x="15166363" y="4848636"/>
              <a:ext cx="2428288" cy="2036929"/>
            </a:xfrm>
            <a:prstGeom prst="cube">
              <a:avLst/>
            </a:prstGeom>
            <a:blipFill>
              <a:blip r:embed="rId6"/>
              <a:srcRect/>
              <a:stretch>
                <a:fillRect l="-9000" r="-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8" name="Cubo 27"/>
            <p:cNvSpPr/>
            <p:nvPr/>
          </p:nvSpPr>
          <p:spPr>
            <a:xfrm>
              <a:off x="12476224" y="5396852"/>
              <a:ext cx="2690139" cy="2000944"/>
            </a:xfrm>
            <a:prstGeom prst="cube">
              <a:avLst/>
            </a:prstGeom>
            <a:blipFill>
              <a:blip r:embed="rId7"/>
              <a:srcRect/>
              <a:stretch>
                <a:fillRect l="-14000" r="-1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Cubo 23">
              <a:extLst>
                <a:ext uri="{FF2B5EF4-FFF2-40B4-BE49-F238E27FC236}">
                  <a16:creationId xmlns:a16="http://schemas.microsoft.com/office/drawing/2014/main" id="{2B2BD9F6-8BE7-43AB-A0C7-7B411C19D818}"/>
                </a:ext>
              </a:extLst>
            </p:cNvPr>
            <p:cNvSpPr/>
            <p:nvPr/>
          </p:nvSpPr>
          <p:spPr>
            <a:xfrm>
              <a:off x="15670636" y="2980687"/>
              <a:ext cx="2351141" cy="1851430"/>
            </a:xfrm>
            <a:prstGeom prst="cube">
              <a:avLst/>
            </a:prstGeom>
            <a:blipFill>
              <a:blip r:embed="rId8" cstate="print">
                <a:extLst>
                  <a:ext uri="{28A0092B-C50C-407E-A947-70E740481C1C}">
                    <a14:useLocalDpi xmlns:a14="http://schemas.microsoft.com/office/drawing/2010/main" val="0"/>
                  </a:ext>
                </a:extLst>
              </a:blip>
              <a:srcRect/>
              <a:stretch>
                <a:fillRect l="-17000" r="-17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spTree>
    <p:extLst>
      <p:ext uri="{BB962C8B-B14F-4D97-AF65-F5344CB8AC3E}">
        <p14:creationId xmlns:p14="http://schemas.microsoft.com/office/powerpoint/2010/main" val="2607792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o 15">
            <a:extLst>
              <a:ext uri="{FF2B5EF4-FFF2-40B4-BE49-F238E27FC236}">
                <a16:creationId xmlns:a16="http://schemas.microsoft.com/office/drawing/2014/main" id="{CF5513C2-E0FC-48AD-A4C2-F3E00E837AD7}"/>
              </a:ext>
            </a:extLst>
          </p:cNvPr>
          <p:cNvGrpSpPr/>
          <p:nvPr/>
        </p:nvGrpSpPr>
        <p:grpSpPr>
          <a:xfrm>
            <a:off x="685800" y="544857"/>
            <a:ext cx="10743150" cy="1922859"/>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647303" y="6591300"/>
            <a:ext cx="7767555" cy="9566567"/>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23" name="Google Shape;375;p35">
            <a:extLst>
              <a:ext uri="{FF2B5EF4-FFF2-40B4-BE49-F238E27FC236}">
                <a16:creationId xmlns:a16="http://schemas.microsoft.com/office/drawing/2014/main" id="{55267B7B-FE24-4EB4-8247-D022DEA20B74}"/>
              </a:ext>
            </a:extLst>
          </p:cNvPr>
          <p:cNvSpPr txBox="1">
            <a:spLocks/>
          </p:cNvSpPr>
          <p:nvPr/>
        </p:nvSpPr>
        <p:spPr>
          <a:xfrm>
            <a:off x="2616065" y="3189375"/>
            <a:ext cx="4864645" cy="1377671"/>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s-MX" sz="4000" dirty="0">
                <a:latin typeface="Arial Black" panose="020B0A04020102020204" pitchFamily="34" charset="0"/>
              </a:rPr>
              <a:t>Mesa de Trabajo </a:t>
            </a:r>
            <a:br>
              <a:rPr lang="es-MX" sz="4000" dirty="0">
                <a:latin typeface="Arial Black" panose="020B0A04020102020204" pitchFamily="34" charset="0"/>
              </a:rPr>
            </a:br>
            <a:r>
              <a:rPr lang="es-MX" sz="4000" dirty="0">
                <a:latin typeface="Arial Black" panose="020B0A04020102020204" pitchFamily="34" charset="0"/>
              </a:rPr>
              <a:t>Tema:</a:t>
            </a:r>
          </a:p>
        </p:txBody>
      </p:sp>
      <p:sp>
        <p:nvSpPr>
          <p:cNvPr id="24" name="Google Shape;376;p35">
            <a:extLst>
              <a:ext uri="{FF2B5EF4-FFF2-40B4-BE49-F238E27FC236}">
                <a16:creationId xmlns:a16="http://schemas.microsoft.com/office/drawing/2014/main" id="{431A4A41-5115-4965-8F4C-01F2572AB8BB}"/>
              </a:ext>
            </a:extLst>
          </p:cNvPr>
          <p:cNvSpPr txBox="1">
            <a:spLocks/>
          </p:cNvSpPr>
          <p:nvPr/>
        </p:nvSpPr>
        <p:spPr>
          <a:xfrm>
            <a:off x="2592404" y="4931105"/>
            <a:ext cx="6096000" cy="1577700"/>
          </a:xfrm>
          <a:prstGeom prst="rect">
            <a:avLst/>
          </a:prstGeom>
        </p:spPr>
        <p:txBody>
          <a:bodyPr spcFirstLastPara="1" wrap="square" lIns="91425" tIns="91425" rIns="91425" bIns="91425"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0"/>
              </a:spcBef>
              <a:buNone/>
            </a:pPr>
            <a:r>
              <a:rPr lang="es-MX" dirty="0">
                <a:latin typeface="Rockwell Extra Bold" panose="02060903040505020403" pitchFamily="18" charset="0"/>
              </a:rPr>
              <a:t>Mesa de asentamientos humanos, energía y telecomunicaciones</a:t>
            </a:r>
          </a:p>
        </p:txBody>
      </p:sp>
      <p:grpSp>
        <p:nvGrpSpPr>
          <p:cNvPr id="54" name="Group 5">
            <a:extLst>
              <a:ext uri="{FF2B5EF4-FFF2-40B4-BE49-F238E27FC236}">
                <a16:creationId xmlns:a16="http://schemas.microsoft.com/office/drawing/2014/main" id="{5BF2CACC-342A-4B5C-9304-701EDB0B5679}"/>
              </a:ext>
            </a:extLst>
          </p:cNvPr>
          <p:cNvGrpSpPr/>
          <p:nvPr/>
        </p:nvGrpSpPr>
        <p:grpSpPr>
          <a:xfrm>
            <a:off x="9489046" y="1380374"/>
            <a:ext cx="10192926" cy="8828025"/>
            <a:chOff x="360121" y="2047793"/>
            <a:chExt cx="6202680" cy="5372100"/>
          </a:xfrm>
        </p:grpSpPr>
        <p:sp>
          <p:nvSpPr>
            <p:cNvPr id="55" name="Freeform 6">
              <a:extLst>
                <a:ext uri="{FF2B5EF4-FFF2-40B4-BE49-F238E27FC236}">
                  <a16:creationId xmlns:a16="http://schemas.microsoft.com/office/drawing/2014/main" id="{9CF90655-48F0-4CF9-BA08-BFCF956E022B}"/>
                </a:ext>
              </a:extLst>
            </p:cNvPr>
            <p:cNvSpPr/>
            <p:nvPr/>
          </p:nvSpPr>
          <p:spPr>
            <a:xfrm>
              <a:off x="360121" y="2047793"/>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25" name="Google Shape;377;p35">
            <a:extLst>
              <a:ext uri="{FF2B5EF4-FFF2-40B4-BE49-F238E27FC236}">
                <a16:creationId xmlns:a16="http://schemas.microsoft.com/office/drawing/2014/main" id="{B9DABC11-9590-4CF6-A457-2DDC9553E5EC}"/>
              </a:ext>
            </a:extLst>
          </p:cNvPr>
          <p:cNvGrpSpPr/>
          <p:nvPr/>
        </p:nvGrpSpPr>
        <p:grpSpPr>
          <a:xfrm>
            <a:off x="13030200" y="4779839"/>
            <a:ext cx="3350866" cy="3622921"/>
            <a:chOff x="715127" y="1242432"/>
            <a:chExt cx="2151027" cy="2659111"/>
          </a:xfrm>
        </p:grpSpPr>
        <p:sp>
          <p:nvSpPr>
            <p:cNvPr id="26" name="Google Shape;378;p35">
              <a:extLst>
                <a:ext uri="{FF2B5EF4-FFF2-40B4-BE49-F238E27FC236}">
                  <a16:creationId xmlns:a16="http://schemas.microsoft.com/office/drawing/2014/main" id="{2647BEB2-517A-46C2-B0C3-AEF66068AD90}"/>
                </a:ext>
              </a:extLst>
            </p:cNvPr>
            <p:cNvSpPr/>
            <p:nvPr/>
          </p:nvSpPr>
          <p:spPr>
            <a:xfrm>
              <a:off x="1930626" y="1726692"/>
              <a:ext cx="315172" cy="1336296"/>
            </a:xfrm>
            <a:custGeom>
              <a:avLst/>
              <a:gdLst/>
              <a:ahLst/>
              <a:cxnLst/>
              <a:rect l="l" t="t" r="r" b="b"/>
              <a:pathLst>
                <a:path w="8837" h="37468" extrusionOk="0">
                  <a:moveTo>
                    <a:pt x="1" y="1"/>
                  </a:moveTo>
                  <a:lnTo>
                    <a:pt x="1" y="32367"/>
                  </a:lnTo>
                  <a:lnTo>
                    <a:pt x="8837" y="37467"/>
                  </a:lnTo>
                  <a:lnTo>
                    <a:pt x="8837" y="5101"/>
                  </a:lnTo>
                  <a:lnTo>
                    <a:pt x="1" y="1"/>
                  </a:lnTo>
                  <a:close/>
                </a:path>
              </a:pathLst>
            </a:custGeom>
            <a:solidFill>
              <a:schemeClr val="lt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79;p35">
              <a:extLst>
                <a:ext uri="{FF2B5EF4-FFF2-40B4-BE49-F238E27FC236}">
                  <a16:creationId xmlns:a16="http://schemas.microsoft.com/office/drawing/2014/main" id="{2F9045B9-9719-42CB-A7F4-DDBD95B42D26}"/>
                </a:ext>
              </a:extLst>
            </p:cNvPr>
            <p:cNvSpPr/>
            <p:nvPr/>
          </p:nvSpPr>
          <p:spPr>
            <a:xfrm>
              <a:off x="1930626" y="1544765"/>
              <a:ext cx="630272" cy="363890"/>
            </a:xfrm>
            <a:custGeom>
              <a:avLst/>
              <a:gdLst/>
              <a:ahLst/>
              <a:cxnLst/>
              <a:rect l="l" t="t" r="r" b="b"/>
              <a:pathLst>
                <a:path w="17672" h="10203" extrusionOk="0">
                  <a:moveTo>
                    <a:pt x="8837" y="1"/>
                  </a:moveTo>
                  <a:lnTo>
                    <a:pt x="1" y="5102"/>
                  </a:lnTo>
                  <a:lnTo>
                    <a:pt x="8837" y="10202"/>
                  </a:lnTo>
                  <a:lnTo>
                    <a:pt x="17671" y="5102"/>
                  </a:lnTo>
                  <a:lnTo>
                    <a:pt x="8837" y="1"/>
                  </a:lnTo>
                  <a:close/>
                </a:path>
              </a:pathLst>
            </a:custGeom>
            <a:solidFill>
              <a:schemeClr val="lt1"/>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80;p35">
              <a:extLst>
                <a:ext uri="{FF2B5EF4-FFF2-40B4-BE49-F238E27FC236}">
                  <a16:creationId xmlns:a16="http://schemas.microsoft.com/office/drawing/2014/main" id="{EBB0A908-6C7F-42DB-A292-35E094B61FAE}"/>
                </a:ext>
              </a:extLst>
            </p:cNvPr>
            <p:cNvSpPr/>
            <p:nvPr/>
          </p:nvSpPr>
          <p:spPr>
            <a:xfrm>
              <a:off x="2245762" y="1726692"/>
              <a:ext cx="315136" cy="1336296"/>
            </a:xfrm>
            <a:custGeom>
              <a:avLst/>
              <a:gdLst/>
              <a:ahLst/>
              <a:cxnLst/>
              <a:rect l="l" t="t" r="r" b="b"/>
              <a:pathLst>
                <a:path w="8836" h="37468" extrusionOk="0">
                  <a:moveTo>
                    <a:pt x="8835" y="1"/>
                  </a:moveTo>
                  <a:lnTo>
                    <a:pt x="1" y="5101"/>
                  </a:lnTo>
                  <a:lnTo>
                    <a:pt x="1" y="37467"/>
                  </a:lnTo>
                  <a:lnTo>
                    <a:pt x="8835" y="32367"/>
                  </a:lnTo>
                  <a:lnTo>
                    <a:pt x="8835" y="1"/>
                  </a:lnTo>
                  <a:close/>
                </a:path>
              </a:pathLst>
            </a:custGeom>
            <a:solidFill>
              <a:schemeClr val="dk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81;p35">
              <a:extLst>
                <a:ext uri="{FF2B5EF4-FFF2-40B4-BE49-F238E27FC236}">
                  <a16:creationId xmlns:a16="http://schemas.microsoft.com/office/drawing/2014/main" id="{4567DF61-ED91-4D6E-A080-4B1B550B4C1F}"/>
                </a:ext>
              </a:extLst>
            </p:cNvPr>
            <p:cNvSpPr/>
            <p:nvPr/>
          </p:nvSpPr>
          <p:spPr>
            <a:xfrm>
              <a:off x="1525436" y="2124856"/>
              <a:ext cx="315172" cy="1169027"/>
            </a:xfrm>
            <a:custGeom>
              <a:avLst/>
              <a:gdLst/>
              <a:ahLst/>
              <a:cxnLst/>
              <a:rect l="l" t="t" r="r" b="b"/>
              <a:pathLst>
                <a:path w="8837" h="32778" extrusionOk="0">
                  <a:moveTo>
                    <a:pt x="1" y="0"/>
                  </a:moveTo>
                  <a:lnTo>
                    <a:pt x="1" y="27677"/>
                  </a:lnTo>
                  <a:lnTo>
                    <a:pt x="8837" y="32778"/>
                  </a:lnTo>
                  <a:lnTo>
                    <a:pt x="8837" y="5102"/>
                  </a:lnTo>
                  <a:lnTo>
                    <a:pt x="1" y="0"/>
                  </a:lnTo>
                  <a:close/>
                </a:path>
              </a:pathLst>
            </a:custGeom>
            <a:solidFill>
              <a:schemeClr val="lt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82;p35">
              <a:extLst>
                <a:ext uri="{FF2B5EF4-FFF2-40B4-BE49-F238E27FC236}">
                  <a16:creationId xmlns:a16="http://schemas.microsoft.com/office/drawing/2014/main" id="{D27DC228-C86D-4A6F-8EFF-D052E844858E}"/>
                </a:ext>
              </a:extLst>
            </p:cNvPr>
            <p:cNvSpPr/>
            <p:nvPr/>
          </p:nvSpPr>
          <p:spPr>
            <a:xfrm>
              <a:off x="1525436" y="1942929"/>
              <a:ext cx="630308" cy="363926"/>
            </a:xfrm>
            <a:custGeom>
              <a:avLst/>
              <a:gdLst/>
              <a:ahLst/>
              <a:cxnLst/>
              <a:rect l="l" t="t" r="r" b="b"/>
              <a:pathLst>
                <a:path w="17673" h="10204" extrusionOk="0">
                  <a:moveTo>
                    <a:pt x="8837" y="1"/>
                  </a:moveTo>
                  <a:lnTo>
                    <a:pt x="1" y="5101"/>
                  </a:lnTo>
                  <a:lnTo>
                    <a:pt x="8837" y="10203"/>
                  </a:lnTo>
                  <a:lnTo>
                    <a:pt x="17673" y="5101"/>
                  </a:lnTo>
                  <a:lnTo>
                    <a:pt x="8837" y="1"/>
                  </a:lnTo>
                  <a:close/>
                </a:path>
              </a:pathLst>
            </a:custGeom>
            <a:solidFill>
              <a:schemeClr val="lt1"/>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83;p35">
              <a:extLst>
                <a:ext uri="{FF2B5EF4-FFF2-40B4-BE49-F238E27FC236}">
                  <a16:creationId xmlns:a16="http://schemas.microsoft.com/office/drawing/2014/main" id="{D26DF26F-7868-448B-9CE3-31FA98C0CBB8}"/>
                </a:ext>
              </a:extLst>
            </p:cNvPr>
            <p:cNvSpPr/>
            <p:nvPr/>
          </p:nvSpPr>
          <p:spPr>
            <a:xfrm>
              <a:off x="1840572" y="2124856"/>
              <a:ext cx="315172" cy="1169027"/>
            </a:xfrm>
            <a:custGeom>
              <a:avLst/>
              <a:gdLst/>
              <a:ahLst/>
              <a:cxnLst/>
              <a:rect l="l" t="t" r="r" b="b"/>
              <a:pathLst>
                <a:path w="8837" h="32778" extrusionOk="0">
                  <a:moveTo>
                    <a:pt x="8837" y="0"/>
                  </a:moveTo>
                  <a:lnTo>
                    <a:pt x="1" y="5102"/>
                  </a:lnTo>
                  <a:lnTo>
                    <a:pt x="1" y="32778"/>
                  </a:lnTo>
                  <a:lnTo>
                    <a:pt x="8837" y="27677"/>
                  </a:lnTo>
                  <a:lnTo>
                    <a:pt x="8837" y="0"/>
                  </a:lnTo>
                  <a:close/>
                </a:path>
              </a:pathLst>
            </a:custGeom>
            <a:solidFill>
              <a:schemeClr val="dk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84;p35">
              <a:extLst>
                <a:ext uri="{FF2B5EF4-FFF2-40B4-BE49-F238E27FC236}">
                  <a16:creationId xmlns:a16="http://schemas.microsoft.com/office/drawing/2014/main" id="{9891CB96-1D72-43FB-BD0F-CEF64E9DA82F}"/>
                </a:ext>
              </a:extLst>
            </p:cNvPr>
            <p:cNvSpPr/>
            <p:nvPr/>
          </p:nvSpPr>
          <p:spPr>
            <a:xfrm>
              <a:off x="1120317" y="2466847"/>
              <a:ext cx="315172" cy="1057967"/>
            </a:xfrm>
            <a:custGeom>
              <a:avLst/>
              <a:gdLst/>
              <a:ahLst/>
              <a:cxnLst/>
              <a:rect l="l" t="t" r="r" b="b"/>
              <a:pathLst>
                <a:path w="8837" h="29664" extrusionOk="0">
                  <a:moveTo>
                    <a:pt x="1" y="1"/>
                  </a:moveTo>
                  <a:lnTo>
                    <a:pt x="1" y="24563"/>
                  </a:lnTo>
                  <a:lnTo>
                    <a:pt x="8836" y="29663"/>
                  </a:lnTo>
                  <a:lnTo>
                    <a:pt x="8836" y="5103"/>
                  </a:lnTo>
                  <a:lnTo>
                    <a:pt x="1" y="1"/>
                  </a:lnTo>
                  <a:close/>
                </a:path>
              </a:pathLst>
            </a:custGeom>
            <a:solidFill>
              <a:schemeClr val="lt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85;p35">
              <a:extLst>
                <a:ext uri="{FF2B5EF4-FFF2-40B4-BE49-F238E27FC236}">
                  <a16:creationId xmlns:a16="http://schemas.microsoft.com/office/drawing/2014/main" id="{917FEF73-83CF-406A-BC7D-567B61C50295}"/>
                </a:ext>
              </a:extLst>
            </p:cNvPr>
            <p:cNvSpPr/>
            <p:nvPr/>
          </p:nvSpPr>
          <p:spPr>
            <a:xfrm>
              <a:off x="1120317" y="2284956"/>
              <a:ext cx="630236" cy="363890"/>
            </a:xfrm>
            <a:custGeom>
              <a:avLst/>
              <a:gdLst/>
              <a:ahLst/>
              <a:cxnLst/>
              <a:rect l="l" t="t" r="r" b="b"/>
              <a:pathLst>
                <a:path w="17671" h="10203" extrusionOk="0">
                  <a:moveTo>
                    <a:pt x="8836" y="0"/>
                  </a:moveTo>
                  <a:lnTo>
                    <a:pt x="1" y="5101"/>
                  </a:lnTo>
                  <a:lnTo>
                    <a:pt x="8836" y="10203"/>
                  </a:lnTo>
                  <a:lnTo>
                    <a:pt x="17671" y="5101"/>
                  </a:lnTo>
                  <a:lnTo>
                    <a:pt x="8836" y="0"/>
                  </a:lnTo>
                  <a:close/>
                </a:path>
              </a:pathLst>
            </a:custGeom>
            <a:solidFill>
              <a:schemeClr val="lt1"/>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86;p35">
              <a:extLst>
                <a:ext uri="{FF2B5EF4-FFF2-40B4-BE49-F238E27FC236}">
                  <a16:creationId xmlns:a16="http://schemas.microsoft.com/office/drawing/2014/main" id="{879960FA-76AF-4F19-9C66-5B0DBFAC405B}"/>
                </a:ext>
              </a:extLst>
            </p:cNvPr>
            <p:cNvSpPr/>
            <p:nvPr/>
          </p:nvSpPr>
          <p:spPr>
            <a:xfrm>
              <a:off x="1435453" y="2466847"/>
              <a:ext cx="315100" cy="1057967"/>
            </a:xfrm>
            <a:custGeom>
              <a:avLst/>
              <a:gdLst/>
              <a:ahLst/>
              <a:cxnLst/>
              <a:rect l="l" t="t" r="r" b="b"/>
              <a:pathLst>
                <a:path w="8835" h="29664" extrusionOk="0">
                  <a:moveTo>
                    <a:pt x="8835" y="1"/>
                  </a:moveTo>
                  <a:lnTo>
                    <a:pt x="0" y="5103"/>
                  </a:lnTo>
                  <a:lnTo>
                    <a:pt x="0" y="29663"/>
                  </a:lnTo>
                  <a:lnTo>
                    <a:pt x="8835" y="24563"/>
                  </a:lnTo>
                  <a:lnTo>
                    <a:pt x="8835" y="1"/>
                  </a:lnTo>
                  <a:close/>
                </a:path>
              </a:pathLst>
            </a:custGeom>
            <a:solidFill>
              <a:schemeClr val="dk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87;p35">
              <a:extLst>
                <a:ext uri="{FF2B5EF4-FFF2-40B4-BE49-F238E27FC236}">
                  <a16:creationId xmlns:a16="http://schemas.microsoft.com/office/drawing/2014/main" id="{8C54FC9F-5E02-4A61-94FD-CB0CFE9C19BE}"/>
                </a:ext>
              </a:extLst>
            </p:cNvPr>
            <p:cNvSpPr/>
            <p:nvPr/>
          </p:nvSpPr>
          <p:spPr>
            <a:xfrm>
              <a:off x="715127" y="2912838"/>
              <a:ext cx="315172" cy="842871"/>
            </a:xfrm>
            <a:custGeom>
              <a:avLst/>
              <a:gdLst/>
              <a:ahLst/>
              <a:cxnLst/>
              <a:rect l="l" t="t" r="r" b="b"/>
              <a:pathLst>
                <a:path w="8837" h="23633" extrusionOk="0">
                  <a:moveTo>
                    <a:pt x="1" y="1"/>
                  </a:moveTo>
                  <a:lnTo>
                    <a:pt x="1" y="18531"/>
                  </a:lnTo>
                  <a:lnTo>
                    <a:pt x="8837" y="23633"/>
                  </a:lnTo>
                  <a:lnTo>
                    <a:pt x="8837" y="5103"/>
                  </a:lnTo>
                  <a:lnTo>
                    <a:pt x="1" y="1"/>
                  </a:lnTo>
                  <a:close/>
                </a:path>
              </a:pathLst>
            </a:custGeom>
            <a:solidFill>
              <a:schemeClr val="lt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88;p35">
              <a:extLst>
                <a:ext uri="{FF2B5EF4-FFF2-40B4-BE49-F238E27FC236}">
                  <a16:creationId xmlns:a16="http://schemas.microsoft.com/office/drawing/2014/main" id="{B25E2165-5F55-40B4-B82E-D636646923F9}"/>
                </a:ext>
              </a:extLst>
            </p:cNvPr>
            <p:cNvSpPr/>
            <p:nvPr/>
          </p:nvSpPr>
          <p:spPr>
            <a:xfrm>
              <a:off x="715127" y="2730947"/>
              <a:ext cx="630308" cy="363890"/>
            </a:xfrm>
            <a:custGeom>
              <a:avLst/>
              <a:gdLst/>
              <a:ahLst/>
              <a:cxnLst/>
              <a:rect l="l" t="t" r="r" b="b"/>
              <a:pathLst>
                <a:path w="17673" h="10203" extrusionOk="0">
                  <a:moveTo>
                    <a:pt x="8837" y="0"/>
                  </a:moveTo>
                  <a:lnTo>
                    <a:pt x="1" y="5101"/>
                  </a:lnTo>
                  <a:lnTo>
                    <a:pt x="8837" y="10203"/>
                  </a:lnTo>
                  <a:lnTo>
                    <a:pt x="17672" y="5101"/>
                  </a:lnTo>
                  <a:lnTo>
                    <a:pt x="8837" y="0"/>
                  </a:lnTo>
                  <a:close/>
                </a:path>
              </a:pathLst>
            </a:custGeom>
            <a:solidFill>
              <a:schemeClr val="lt1"/>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89;p35">
              <a:extLst>
                <a:ext uri="{FF2B5EF4-FFF2-40B4-BE49-F238E27FC236}">
                  <a16:creationId xmlns:a16="http://schemas.microsoft.com/office/drawing/2014/main" id="{49696426-BC00-48F2-87BB-6B0A0C21BB6A}"/>
                </a:ext>
              </a:extLst>
            </p:cNvPr>
            <p:cNvSpPr/>
            <p:nvPr/>
          </p:nvSpPr>
          <p:spPr>
            <a:xfrm>
              <a:off x="1030263" y="2912838"/>
              <a:ext cx="315172" cy="842871"/>
            </a:xfrm>
            <a:custGeom>
              <a:avLst/>
              <a:gdLst/>
              <a:ahLst/>
              <a:cxnLst/>
              <a:rect l="l" t="t" r="r" b="b"/>
              <a:pathLst>
                <a:path w="8837" h="23633" extrusionOk="0">
                  <a:moveTo>
                    <a:pt x="8836" y="1"/>
                  </a:moveTo>
                  <a:lnTo>
                    <a:pt x="1" y="5103"/>
                  </a:lnTo>
                  <a:lnTo>
                    <a:pt x="1" y="23633"/>
                  </a:lnTo>
                  <a:lnTo>
                    <a:pt x="8836" y="18531"/>
                  </a:lnTo>
                  <a:lnTo>
                    <a:pt x="8836" y="1"/>
                  </a:lnTo>
                  <a:close/>
                </a:path>
              </a:pathLst>
            </a:custGeom>
            <a:solidFill>
              <a:schemeClr val="dk2"/>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90;p35">
              <a:extLst>
                <a:ext uri="{FF2B5EF4-FFF2-40B4-BE49-F238E27FC236}">
                  <a16:creationId xmlns:a16="http://schemas.microsoft.com/office/drawing/2014/main" id="{41CD1E71-6250-443C-9E76-09CB2E2748AD}"/>
                </a:ext>
              </a:extLst>
            </p:cNvPr>
            <p:cNvSpPr/>
            <p:nvPr/>
          </p:nvSpPr>
          <p:spPr>
            <a:xfrm>
              <a:off x="920415" y="2780699"/>
              <a:ext cx="1945740" cy="1120844"/>
            </a:xfrm>
            <a:custGeom>
              <a:avLst/>
              <a:gdLst/>
              <a:ahLst/>
              <a:cxnLst/>
              <a:rect l="l" t="t" r="r" b="b"/>
              <a:pathLst>
                <a:path w="54556" h="31427" extrusionOk="0">
                  <a:moveTo>
                    <a:pt x="54556" y="0"/>
                  </a:moveTo>
                  <a:lnTo>
                    <a:pt x="51016" y="634"/>
                  </a:lnTo>
                  <a:lnTo>
                    <a:pt x="51688" y="1022"/>
                  </a:lnTo>
                  <a:lnTo>
                    <a:pt x="1" y="30864"/>
                  </a:lnTo>
                  <a:lnTo>
                    <a:pt x="976" y="31426"/>
                  </a:lnTo>
                  <a:lnTo>
                    <a:pt x="52663" y="1585"/>
                  </a:lnTo>
                  <a:lnTo>
                    <a:pt x="53336" y="1973"/>
                  </a:lnTo>
                  <a:lnTo>
                    <a:pt x="54556" y="0"/>
                  </a:lnTo>
                  <a:close/>
                </a:path>
              </a:pathLst>
            </a:custGeom>
            <a:solidFill>
              <a:schemeClr val="dk1"/>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1;p35">
              <a:extLst>
                <a:ext uri="{FF2B5EF4-FFF2-40B4-BE49-F238E27FC236}">
                  <a16:creationId xmlns:a16="http://schemas.microsoft.com/office/drawing/2014/main" id="{61902A48-6479-44F0-8D1F-965A3FDC44F8}"/>
                </a:ext>
              </a:extLst>
            </p:cNvPr>
            <p:cNvSpPr/>
            <p:nvPr/>
          </p:nvSpPr>
          <p:spPr>
            <a:xfrm>
              <a:off x="1175955" y="1786431"/>
              <a:ext cx="96295" cy="130712"/>
            </a:xfrm>
            <a:custGeom>
              <a:avLst/>
              <a:gdLst/>
              <a:ahLst/>
              <a:cxnLst/>
              <a:rect l="l" t="t" r="r" b="b"/>
              <a:pathLst>
                <a:path w="2700" h="3665" extrusionOk="0">
                  <a:moveTo>
                    <a:pt x="1164" y="1"/>
                  </a:moveTo>
                  <a:lnTo>
                    <a:pt x="0" y="507"/>
                  </a:lnTo>
                  <a:lnTo>
                    <a:pt x="536" y="3664"/>
                  </a:lnTo>
                  <a:lnTo>
                    <a:pt x="1862" y="3664"/>
                  </a:lnTo>
                  <a:lnTo>
                    <a:pt x="2487" y="2926"/>
                  </a:lnTo>
                  <a:lnTo>
                    <a:pt x="2700" y="1610"/>
                  </a:lnTo>
                  <a:lnTo>
                    <a:pt x="2191" y="464"/>
                  </a:lnTo>
                  <a:lnTo>
                    <a:pt x="1164" y="1"/>
                  </a:lnTo>
                  <a:close/>
                </a:path>
              </a:pathLst>
            </a:custGeom>
            <a:solidFill>
              <a:srgbClr val="FFB29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92;p35">
              <a:extLst>
                <a:ext uri="{FF2B5EF4-FFF2-40B4-BE49-F238E27FC236}">
                  <a16:creationId xmlns:a16="http://schemas.microsoft.com/office/drawing/2014/main" id="{3D5315DD-8020-4C23-85DB-EE6F069D93FE}"/>
                </a:ext>
              </a:extLst>
            </p:cNvPr>
            <p:cNvSpPr/>
            <p:nvPr/>
          </p:nvSpPr>
          <p:spPr>
            <a:xfrm>
              <a:off x="1366370" y="2359103"/>
              <a:ext cx="303794" cy="204717"/>
            </a:xfrm>
            <a:custGeom>
              <a:avLst/>
              <a:gdLst/>
              <a:ahLst/>
              <a:cxnLst/>
              <a:rect l="l" t="t" r="r" b="b"/>
              <a:pathLst>
                <a:path w="8518" h="5740" extrusionOk="0">
                  <a:moveTo>
                    <a:pt x="2167" y="1"/>
                  </a:moveTo>
                  <a:lnTo>
                    <a:pt x="241" y="2120"/>
                  </a:lnTo>
                  <a:lnTo>
                    <a:pt x="406" y="3003"/>
                  </a:lnTo>
                  <a:cubicBezTo>
                    <a:pt x="35" y="3929"/>
                    <a:pt x="0" y="4983"/>
                    <a:pt x="783" y="5709"/>
                  </a:cubicBezTo>
                  <a:cubicBezTo>
                    <a:pt x="989" y="5729"/>
                    <a:pt x="1186" y="5740"/>
                    <a:pt x="1373" y="5740"/>
                  </a:cubicBezTo>
                  <a:cubicBezTo>
                    <a:pt x="2077" y="5740"/>
                    <a:pt x="2642" y="5589"/>
                    <a:pt x="3014" y="5228"/>
                  </a:cubicBezTo>
                  <a:cubicBezTo>
                    <a:pt x="4476" y="5190"/>
                    <a:pt x="5840" y="5080"/>
                    <a:pt x="6642" y="4566"/>
                  </a:cubicBezTo>
                  <a:cubicBezTo>
                    <a:pt x="7585" y="4181"/>
                    <a:pt x="8092" y="3388"/>
                    <a:pt x="8410" y="2416"/>
                  </a:cubicBezTo>
                  <a:cubicBezTo>
                    <a:pt x="8517" y="2013"/>
                    <a:pt x="8167" y="1404"/>
                    <a:pt x="7456" y="1404"/>
                  </a:cubicBezTo>
                  <a:cubicBezTo>
                    <a:pt x="7415" y="1404"/>
                    <a:pt x="7374" y="1406"/>
                    <a:pt x="7331" y="1410"/>
                  </a:cubicBezTo>
                  <a:lnTo>
                    <a:pt x="3794" y="1742"/>
                  </a:lnTo>
                  <a:lnTo>
                    <a:pt x="2167" y="1"/>
                  </a:lnTo>
                  <a:close/>
                </a:path>
              </a:pathLst>
            </a:custGeom>
            <a:solidFill>
              <a:schemeClr val="dk1"/>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93;p35">
              <a:extLst>
                <a:ext uri="{FF2B5EF4-FFF2-40B4-BE49-F238E27FC236}">
                  <a16:creationId xmlns:a16="http://schemas.microsoft.com/office/drawing/2014/main" id="{821EF305-0E10-4498-8584-9B6560DBA67C}"/>
                </a:ext>
              </a:extLst>
            </p:cNvPr>
            <p:cNvSpPr/>
            <p:nvPr/>
          </p:nvSpPr>
          <p:spPr>
            <a:xfrm>
              <a:off x="798904" y="2739934"/>
              <a:ext cx="225331" cy="190344"/>
            </a:xfrm>
            <a:custGeom>
              <a:avLst/>
              <a:gdLst/>
              <a:ahLst/>
              <a:cxnLst/>
              <a:rect l="l" t="t" r="r" b="b"/>
              <a:pathLst>
                <a:path w="6318" h="5337" extrusionOk="0">
                  <a:moveTo>
                    <a:pt x="2865" y="0"/>
                  </a:moveTo>
                  <a:lnTo>
                    <a:pt x="1157" y="99"/>
                  </a:lnTo>
                  <a:lnTo>
                    <a:pt x="467" y="1538"/>
                  </a:lnTo>
                  <a:cubicBezTo>
                    <a:pt x="150" y="2677"/>
                    <a:pt x="1" y="3799"/>
                    <a:pt x="171" y="4888"/>
                  </a:cubicBezTo>
                  <a:cubicBezTo>
                    <a:pt x="760" y="5203"/>
                    <a:pt x="1365" y="5337"/>
                    <a:pt x="2263" y="5337"/>
                  </a:cubicBezTo>
                  <a:cubicBezTo>
                    <a:pt x="2291" y="5337"/>
                    <a:pt x="2318" y="5336"/>
                    <a:pt x="2347" y="5336"/>
                  </a:cubicBezTo>
                  <a:lnTo>
                    <a:pt x="3360" y="4850"/>
                  </a:lnTo>
                  <a:lnTo>
                    <a:pt x="4769" y="4519"/>
                  </a:lnTo>
                  <a:cubicBezTo>
                    <a:pt x="5989" y="3981"/>
                    <a:pt x="6317" y="2375"/>
                    <a:pt x="4838" y="2191"/>
                  </a:cubicBezTo>
                  <a:lnTo>
                    <a:pt x="3719" y="2155"/>
                  </a:lnTo>
                  <a:lnTo>
                    <a:pt x="2865" y="0"/>
                  </a:lnTo>
                  <a:close/>
                </a:path>
              </a:pathLst>
            </a:custGeom>
            <a:solidFill>
              <a:schemeClr val="dk1"/>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94;p35">
              <a:extLst>
                <a:ext uri="{FF2B5EF4-FFF2-40B4-BE49-F238E27FC236}">
                  <a16:creationId xmlns:a16="http://schemas.microsoft.com/office/drawing/2014/main" id="{0E36C776-D663-49F6-9B7C-FD151EC31761}"/>
                </a:ext>
              </a:extLst>
            </p:cNvPr>
            <p:cNvSpPr/>
            <p:nvPr/>
          </p:nvSpPr>
          <p:spPr>
            <a:xfrm>
              <a:off x="802970" y="2043183"/>
              <a:ext cx="265669" cy="782026"/>
            </a:xfrm>
            <a:custGeom>
              <a:avLst/>
              <a:gdLst/>
              <a:ahLst/>
              <a:cxnLst/>
              <a:rect l="l" t="t" r="r" b="b"/>
              <a:pathLst>
                <a:path w="7449" h="21927" extrusionOk="0">
                  <a:moveTo>
                    <a:pt x="2345" y="0"/>
                  </a:moveTo>
                  <a:cubicBezTo>
                    <a:pt x="2268" y="952"/>
                    <a:pt x="2158" y="2024"/>
                    <a:pt x="2056" y="3190"/>
                  </a:cubicBezTo>
                  <a:cubicBezTo>
                    <a:pt x="1903" y="4977"/>
                    <a:pt x="1770" y="6981"/>
                    <a:pt x="1824" y="9103"/>
                  </a:cubicBezTo>
                  <a:cubicBezTo>
                    <a:pt x="707" y="13672"/>
                    <a:pt x="1" y="16707"/>
                    <a:pt x="43" y="21085"/>
                  </a:cubicBezTo>
                  <a:cubicBezTo>
                    <a:pt x="652" y="21671"/>
                    <a:pt x="1705" y="21927"/>
                    <a:pt x="2533" y="21927"/>
                  </a:cubicBezTo>
                  <a:cubicBezTo>
                    <a:pt x="3006" y="21927"/>
                    <a:pt x="3405" y="21843"/>
                    <a:pt x="3605" y="21691"/>
                  </a:cubicBezTo>
                  <a:lnTo>
                    <a:pt x="5042" y="15023"/>
                  </a:lnTo>
                  <a:lnTo>
                    <a:pt x="6198" y="9665"/>
                  </a:lnTo>
                  <a:lnTo>
                    <a:pt x="7374" y="1900"/>
                  </a:lnTo>
                  <a:lnTo>
                    <a:pt x="7449" y="1409"/>
                  </a:lnTo>
                  <a:lnTo>
                    <a:pt x="6069" y="1029"/>
                  </a:lnTo>
                  <a:lnTo>
                    <a:pt x="2345" y="0"/>
                  </a:lnTo>
                  <a:close/>
                </a:path>
              </a:pathLst>
            </a:custGeom>
            <a:solidFill>
              <a:schemeClr val="accent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95;p35">
              <a:extLst>
                <a:ext uri="{FF2B5EF4-FFF2-40B4-BE49-F238E27FC236}">
                  <a16:creationId xmlns:a16="http://schemas.microsoft.com/office/drawing/2014/main" id="{6C257288-9F79-477A-855B-934F61FED109}"/>
                </a:ext>
              </a:extLst>
            </p:cNvPr>
            <p:cNvSpPr/>
            <p:nvPr/>
          </p:nvSpPr>
          <p:spPr>
            <a:xfrm>
              <a:off x="901940" y="1986297"/>
              <a:ext cx="601704" cy="518676"/>
            </a:xfrm>
            <a:custGeom>
              <a:avLst/>
              <a:gdLst/>
              <a:ahLst/>
              <a:cxnLst/>
              <a:rect l="l" t="t" r="r" b="b"/>
              <a:pathLst>
                <a:path w="16871" h="14543" extrusionOk="0">
                  <a:moveTo>
                    <a:pt x="5522" y="0"/>
                  </a:moveTo>
                  <a:cubicBezTo>
                    <a:pt x="0" y="850"/>
                    <a:pt x="3890" y="4371"/>
                    <a:pt x="1274" y="4773"/>
                  </a:cubicBezTo>
                  <a:cubicBezTo>
                    <a:pt x="1770" y="5819"/>
                    <a:pt x="3445" y="6014"/>
                    <a:pt x="5726" y="6014"/>
                  </a:cubicBezTo>
                  <a:cubicBezTo>
                    <a:pt x="7088" y="6014"/>
                    <a:pt x="8665" y="5945"/>
                    <a:pt x="10337" y="5945"/>
                  </a:cubicBezTo>
                  <a:cubicBezTo>
                    <a:pt x="10686" y="5945"/>
                    <a:pt x="11040" y="5948"/>
                    <a:pt x="11396" y="5955"/>
                  </a:cubicBezTo>
                  <a:cubicBezTo>
                    <a:pt x="11207" y="8556"/>
                    <a:pt x="11867" y="11332"/>
                    <a:pt x="13085" y="14222"/>
                  </a:cubicBezTo>
                  <a:cubicBezTo>
                    <a:pt x="13492" y="14443"/>
                    <a:pt x="13900" y="14542"/>
                    <a:pt x="14290" y="14542"/>
                  </a:cubicBezTo>
                  <a:cubicBezTo>
                    <a:pt x="15465" y="14542"/>
                    <a:pt x="16486" y="13643"/>
                    <a:pt x="16870" y="12462"/>
                  </a:cubicBezTo>
                  <a:cubicBezTo>
                    <a:pt x="16392" y="10113"/>
                    <a:pt x="15472" y="6433"/>
                    <a:pt x="15244" y="2988"/>
                  </a:cubicBezTo>
                  <a:cubicBezTo>
                    <a:pt x="15196" y="2245"/>
                    <a:pt x="14710" y="1603"/>
                    <a:pt x="14004" y="1366"/>
                  </a:cubicBezTo>
                  <a:lnTo>
                    <a:pt x="5522" y="0"/>
                  </a:lnTo>
                  <a:close/>
                </a:path>
              </a:pathLst>
            </a:custGeom>
            <a:solidFill>
              <a:schemeClr val="accent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96;p35">
              <a:extLst>
                <a:ext uri="{FF2B5EF4-FFF2-40B4-BE49-F238E27FC236}">
                  <a16:creationId xmlns:a16="http://schemas.microsoft.com/office/drawing/2014/main" id="{532E038E-D777-4F9D-94AD-179E213657C5}"/>
                </a:ext>
              </a:extLst>
            </p:cNvPr>
            <p:cNvSpPr/>
            <p:nvPr/>
          </p:nvSpPr>
          <p:spPr>
            <a:xfrm>
              <a:off x="835675" y="1460845"/>
              <a:ext cx="436575" cy="732381"/>
            </a:xfrm>
            <a:custGeom>
              <a:avLst/>
              <a:gdLst/>
              <a:ahLst/>
              <a:cxnLst/>
              <a:rect l="l" t="t" r="r" b="b"/>
              <a:pathLst>
                <a:path w="12241" h="20535" extrusionOk="0">
                  <a:moveTo>
                    <a:pt x="2757" y="1"/>
                  </a:moveTo>
                  <a:cubicBezTo>
                    <a:pt x="2081" y="1"/>
                    <a:pt x="1717" y="173"/>
                    <a:pt x="1717" y="173"/>
                  </a:cubicBezTo>
                  <a:cubicBezTo>
                    <a:pt x="1717" y="173"/>
                    <a:pt x="1" y="1127"/>
                    <a:pt x="19" y="3950"/>
                  </a:cubicBezTo>
                  <a:cubicBezTo>
                    <a:pt x="29" y="5567"/>
                    <a:pt x="1310" y="9391"/>
                    <a:pt x="1335" y="11503"/>
                  </a:cubicBezTo>
                  <a:cubicBezTo>
                    <a:pt x="1359" y="13615"/>
                    <a:pt x="529" y="16850"/>
                    <a:pt x="529" y="16850"/>
                  </a:cubicBezTo>
                  <a:cubicBezTo>
                    <a:pt x="529" y="16850"/>
                    <a:pt x="655" y="17788"/>
                    <a:pt x="2145" y="18882"/>
                  </a:cubicBezTo>
                  <a:cubicBezTo>
                    <a:pt x="2582" y="19203"/>
                    <a:pt x="3136" y="19537"/>
                    <a:pt x="3839" y="19864"/>
                  </a:cubicBezTo>
                  <a:cubicBezTo>
                    <a:pt x="4775" y="20300"/>
                    <a:pt x="5835" y="20534"/>
                    <a:pt x="6881" y="20534"/>
                  </a:cubicBezTo>
                  <a:cubicBezTo>
                    <a:pt x="8642" y="20534"/>
                    <a:pt x="10365" y="19870"/>
                    <a:pt x="11403" y="18384"/>
                  </a:cubicBezTo>
                  <a:cubicBezTo>
                    <a:pt x="11787" y="17833"/>
                    <a:pt x="12079" y="17168"/>
                    <a:pt x="12241" y="16383"/>
                  </a:cubicBezTo>
                  <a:cubicBezTo>
                    <a:pt x="12241" y="16383"/>
                    <a:pt x="10501" y="13201"/>
                    <a:pt x="10628" y="10697"/>
                  </a:cubicBezTo>
                  <a:cubicBezTo>
                    <a:pt x="10784" y="7634"/>
                    <a:pt x="10905" y="6068"/>
                    <a:pt x="10033" y="4586"/>
                  </a:cubicBezTo>
                  <a:cubicBezTo>
                    <a:pt x="10033" y="4586"/>
                    <a:pt x="7288" y="1793"/>
                    <a:pt x="5862" y="968"/>
                  </a:cubicBezTo>
                  <a:cubicBezTo>
                    <a:pt x="4522" y="190"/>
                    <a:pt x="3467" y="1"/>
                    <a:pt x="2757" y="1"/>
                  </a:cubicBezTo>
                  <a:close/>
                </a:path>
              </a:pathLst>
            </a:custGeom>
            <a:solidFill>
              <a:schemeClr val="accent3"/>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97;p35">
              <a:extLst>
                <a:ext uri="{FF2B5EF4-FFF2-40B4-BE49-F238E27FC236}">
                  <a16:creationId xmlns:a16="http://schemas.microsoft.com/office/drawing/2014/main" id="{8E9B708D-7CBD-4D02-A9A2-7FF329360119}"/>
                </a:ext>
              </a:extLst>
            </p:cNvPr>
            <p:cNvSpPr/>
            <p:nvPr/>
          </p:nvSpPr>
          <p:spPr>
            <a:xfrm>
              <a:off x="912176" y="1779476"/>
              <a:ext cx="330187" cy="413750"/>
            </a:xfrm>
            <a:custGeom>
              <a:avLst/>
              <a:gdLst/>
              <a:ahLst/>
              <a:cxnLst/>
              <a:rect l="l" t="t" r="r" b="b"/>
              <a:pathLst>
                <a:path w="9258" h="11601" extrusionOk="0">
                  <a:moveTo>
                    <a:pt x="3975" y="0"/>
                  </a:moveTo>
                  <a:cubicBezTo>
                    <a:pt x="2152" y="2790"/>
                    <a:pt x="736" y="6009"/>
                    <a:pt x="0" y="9948"/>
                  </a:cubicBezTo>
                  <a:cubicBezTo>
                    <a:pt x="437" y="10269"/>
                    <a:pt x="991" y="10603"/>
                    <a:pt x="1694" y="10930"/>
                  </a:cubicBezTo>
                  <a:cubicBezTo>
                    <a:pt x="2631" y="11366"/>
                    <a:pt x="3690" y="11600"/>
                    <a:pt x="4737" y="11600"/>
                  </a:cubicBezTo>
                  <a:cubicBezTo>
                    <a:pt x="6497" y="11600"/>
                    <a:pt x="8220" y="10936"/>
                    <a:pt x="9258" y="9450"/>
                  </a:cubicBezTo>
                  <a:lnTo>
                    <a:pt x="9120" y="9190"/>
                  </a:lnTo>
                  <a:cubicBezTo>
                    <a:pt x="6702" y="6579"/>
                    <a:pt x="7260" y="4040"/>
                    <a:pt x="8308" y="35"/>
                  </a:cubicBezTo>
                  <a:lnTo>
                    <a:pt x="3975" y="0"/>
                  </a:lnTo>
                  <a:close/>
                </a:path>
              </a:pathLst>
            </a:custGeom>
            <a:solidFill>
              <a:srgbClr val="233444">
                <a:alpha val="43260"/>
              </a:srgbClr>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98;p35">
              <a:extLst>
                <a:ext uri="{FF2B5EF4-FFF2-40B4-BE49-F238E27FC236}">
                  <a16:creationId xmlns:a16="http://schemas.microsoft.com/office/drawing/2014/main" id="{F25ECD55-2685-4AE5-975F-C19661DDE331}"/>
                </a:ext>
              </a:extLst>
            </p:cNvPr>
            <p:cNvSpPr/>
            <p:nvPr/>
          </p:nvSpPr>
          <p:spPr>
            <a:xfrm>
              <a:off x="844341" y="2155635"/>
              <a:ext cx="189524" cy="193019"/>
            </a:xfrm>
            <a:custGeom>
              <a:avLst/>
              <a:gdLst/>
              <a:ahLst/>
              <a:cxnLst/>
              <a:rect l="l" t="t" r="r" b="b"/>
              <a:pathLst>
                <a:path w="5314" h="5412" extrusionOk="0">
                  <a:moveTo>
                    <a:pt x="3638" y="1"/>
                  </a:moveTo>
                  <a:lnTo>
                    <a:pt x="3299" y="1676"/>
                  </a:lnTo>
                  <a:cubicBezTo>
                    <a:pt x="3299" y="1676"/>
                    <a:pt x="2717" y="2302"/>
                    <a:pt x="2493" y="2791"/>
                  </a:cubicBezTo>
                  <a:cubicBezTo>
                    <a:pt x="2269" y="3278"/>
                    <a:pt x="2110" y="4393"/>
                    <a:pt x="2110" y="4393"/>
                  </a:cubicBezTo>
                  <a:lnTo>
                    <a:pt x="1198" y="4604"/>
                  </a:lnTo>
                  <a:lnTo>
                    <a:pt x="671" y="4236"/>
                  </a:lnTo>
                  <a:cubicBezTo>
                    <a:pt x="597" y="4203"/>
                    <a:pt x="540" y="4187"/>
                    <a:pt x="498" y="4187"/>
                  </a:cubicBezTo>
                  <a:cubicBezTo>
                    <a:pt x="384" y="4187"/>
                    <a:pt x="376" y="4300"/>
                    <a:pt x="444" y="4489"/>
                  </a:cubicBezTo>
                  <a:cubicBezTo>
                    <a:pt x="405" y="4476"/>
                    <a:pt x="366" y="4470"/>
                    <a:pt x="330" y="4470"/>
                  </a:cubicBezTo>
                  <a:cubicBezTo>
                    <a:pt x="118" y="4470"/>
                    <a:pt x="0" y="4671"/>
                    <a:pt x="317" y="4870"/>
                  </a:cubicBezTo>
                  <a:lnTo>
                    <a:pt x="1039" y="5187"/>
                  </a:lnTo>
                  <a:lnTo>
                    <a:pt x="1580" y="5411"/>
                  </a:lnTo>
                  <a:lnTo>
                    <a:pt x="2662" y="5411"/>
                  </a:lnTo>
                  <a:lnTo>
                    <a:pt x="3734" y="4707"/>
                  </a:lnTo>
                  <a:lnTo>
                    <a:pt x="4317" y="3756"/>
                  </a:lnTo>
                  <a:lnTo>
                    <a:pt x="5060" y="1168"/>
                  </a:lnTo>
                  <a:lnTo>
                    <a:pt x="5314" y="425"/>
                  </a:lnTo>
                  <a:lnTo>
                    <a:pt x="3638" y="1"/>
                  </a:lnTo>
                  <a:close/>
                </a:path>
              </a:pathLst>
            </a:custGeom>
            <a:solidFill>
              <a:srgbClr val="FFB29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99;p35">
              <a:extLst>
                <a:ext uri="{FF2B5EF4-FFF2-40B4-BE49-F238E27FC236}">
                  <a16:creationId xmlns:a16="http://schemas.microsoft.com/office/drawing/2014/main" id="{980E3CC3-72CE-41EE-A66F-A187148BEC00}"/>
                </a:ext>
              </a:extLst>
            </p:cNvPr>
            <p:cNvSpPr/>
            <p:nvPr/>
          </p:nvSpPr>
          <p:spPr>
            <a:xfrm>
              <a:off x="935430" y="1609461"/>
              <a:ext cx="303152" cy="615400"/>
            </a:xfrm>
            <a:custGeom>
              <a:avLst/>
              <a:gdLst/>
              <a:ahLst/>
              <a:cxnLst/>
              <a:rect l="l" t="t" r="r" b="b"/>
              <a:pathLst>
                <a:path w="8500" h="17255" extrusionOk="0">
                  <a:moveTo>
                    <a:pt x="6240" y="0"/>
                  </a:moveTo>
                  <a:cubicBezTo>
                    <a:pt x="5330" y="0"/>
                    <a:pt x="4278" y="1113"/>
                    <a:pt x="3535" y="4058"/>
                  </a:cubicBezTo>
                  <a:lnTo>
                    <a:pt x="1" y="15942"/>
                  </a:lnTo>
                  <a:cubicBezTo>
                    <a:pt x="327" y="16734"/>
                    <a:pt x="1319" y="17254"/>
                    <a:pt x="2048" y="17254"/>
                  </a:cubicBezTo>
                  <a:cubicBezTo>
                    <a:pt x="2388" y="17254"/>
                    <a:pt x="2670" y="17141"/>
                    <a:pt x="2801" y="16890"/>
                  </a:cubicBezTo>
                  <a:lnTo>
                    <a:pt x="7656" y="4802"/>
                  </a:lnTo>
                  <a:cubicBezTo>
                    <a:pt x="8500" y="2562"/>
                    <a:pt x="7783" y="1126"/>
                    <a:pt x="6654" y="79"/>
                  </a:cubicBezTo>
                  <a:cubicBezTo>
                    <a:pt x="6521" y="28"/>
                    <a:pt x="6382" y="0"/>
                    <a:pt x="6240" y="0"/>
                  </a:cubicBezTo>
                  <a:close/>
                </a:path>
              </a:pathLst>
            </a:custGeom>
            <a:solidFill>
              <a:schemeClr val="accent3"/>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00;p35">
              <a:extLst>
                <a:ext uri="{FF2B5EF4-FFF2-40B4-BE49-F238E27FC236}">
                  <a16:creationId xmlns:a16="http://schemas.microsoft.com/office/drawing/2014/main" id="{5F33B8EF-D68B-4F4B-8897-0F42488450C6}"/>
                </a:ext>
              </a:extLst>
            </p:cNvPr>
            <p:cNvSpPr/>
            <p:nvPr/>
          </p:nvSpPr>
          <p:spPr>
            <a:xfrm>
              <a:off x="981723" y="1278026"/>
              <a:ext cx="181250" cy="205323"/>
            </a:xfrm>
            <a:custGeom>
              <a:avLst/>
              <a:gdLst/>
              <a:ahLst/>
              <a:cxnLst/>
              <a:rect l="l" t="t" r="r" b="b"/>
              <a:pathLst>
                <a:path w="5082" h="5757" extrusionOk="0">
                  <a:moveTo>
                    <a:pt x="978" y="1"/>
                  </a:moveTo>
                  <a:lnTo>
                    <a:pt x="1" y="2556"/>
                  </a:lnTo>
                  <a:lnTo>
                    <a:pt x="454" y="5099"/>
                  </a:lnTo>
                  <a:lnTo>
                    <a:pt x="2797" y="5757"/>
                  </a:lnTo>
                  <a:lnTo>
                    <a:pt x="2799" y="5757"/>
                  </a:lnTo>
                  <a:lnTo>
                    <a:pt x="4029" y="5034"/>
                  </a:lnTo>
                  <a:cubicBezTo>
                    <a:pt x="4591" y="4737"/>
                    <a:pt x="4808" y="3673"/>
                    <a:pt x="4897" y="2891"/>
                  </a:cubicBezTo>
                  <a:lnTo>
                    <a:pt x="5081" y="1252"/>
                  </a:lnTo>
                  <a:lnTo>
                    <a:pt x="4804" y="210"/>
                  </a:lnTo>
                  <a:lnTo>
                    <a:pt x="978" y="1"/>
                  </a:lnTo>
                  <a:close/>
                </a:path>
              </a:pathLst>
            </a:custGeom>
            <a:solidFill>
              <a:srgbClr val="FFB29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01;p35">
              <a:extLst>
                <a:ext uri="{FF2B5EF4-FFF2-40B4-BE49-F238E27FC236}">
                  <a16:creationId xmlns:a16="http://schemas.microsoft.com/office/drawing/2014/main" id="{4148A5EE-0E7F-4E90-933A-5B2D02D3502C}"/>
                </a:ext>
              </a:extLst>
            </p:cNvPr>
            <p:cNvSpPr/>
            <p:nvPr/>
          </p:nvSpPr>
          <p:spPr>
            <a:xfrm>
              <a:off x="971166" y="1418154"/>
              <a:ext cx="126611" cy="108386"/>
            </a:xfrm>
            <a:custGeom>
              <a:avLst/>
              <a:gdLst/>
              <a:ahLst/>
              <a:cxnLst/>
              <a:rect l="l" t="t" r="r" b="b"/>
              <a:pathLst>
                <a:path w="3550" h="3039" extrusionOk="0">
                  <a:moveTo>
                    <a:pt x="1129" y="0"/>
                  </a:moveTo>
                  <a:lnTo>
                    <a:pt x="1" y="1256"/>
                  </a:lnTo>
                  <a:cubicBezTo>
                    <a:pt x="677" y="2367"/>
                    <a:pt x="1977" y="2842"/>
                    <a:pt x="3550" y="3038"/>
                  </a:cubicBezTo>
                  <a:lnTo>
                    <a:pt x="3541" y="916"/>
                  </a:lnTo>
                  <a:lnTo>
                    <a:pt x="1129" y="0"/>
                  </a:lnTo>
                  <a:close/>
                </a:path>
              </a:pathLst>
            </a:custGeom>
            <a:solidFill>
              <a:srgbClr val="FFB29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02;p35">
              <a:extLst>
                <a:ext uri="{FF2B5EF4-FFF2-40B4-BE49-F238E27FC236}">
                  <a16:creationId xmlns:a16="http://schemas.microsoft.com/office/drawing/2014/main" id="{7BC4A93C-77B7-4559-9B1A-6955EA623D42}"/>
                </a:ext>
              </a:extLst>
            </p:cNvPr>
            <p:cNvSpPr/>
            <p:nvPr/>
          </p:nvSpPr>
          <p:spPr>
            <a:xfrm>
              <a:off x="947342" y="1454033"/>
              <a:ext cx="181464" cy="106567"/>
            </a:xfrm>
            <a:custGeom>
              <a:avLst/>
              <a:gdLst/>
              <a:ahLst/>
              <a:cxnLst/>
              <a:rect l="l" t="t" r="r" b="b"/>
              <a:pathLst>
                <a:path w="5088" h="2988" extrusionOk="0">
                  <a:moveTo>
                    <a:pt x="907" y="0"/>
                  </a:moveTo>
                  <a:lnTo>
                    <a:pt x="1" y="324"/>
                  </a:lnTo>
                  <a:lnTo>
                    <a:pt x="1689" y="2087"/>
                  </a:lnTo>
                  <a:lnTo>
                    <a:pt x="5087" y="2987"/>
                  </a:lnTo>
                  <a:lnTo>
                    <a:pt x="4401" y="1836"/>
                  </a:lnTo>
                  <a:cubicBezTo>
                    <a:pt x="2760" y="1577"/>
                    <a:pt x="1182" y="679"/>
                    <a:pt x="907" y="0"/>
                  </a:cubicBezTo>
                  <a:close/>
                </a:path>
              </a:pathLst>
            </a:custGeom>
            <a:solidFill>
              <a:schemeClr val="accent6"/>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03;p35">
              <a:extLst>
                <a:ext uri="{FF2B5EF4-FFF2-40B4-BE49-F238E27FC236}">
                  <a16:creationId xmlns:a16="http://schemas.microsoft.com/office/drawing/2014/main" id="{47F9E467-DE53-473D-B08A-06ECEBFC0CF7}"/>
                </a:ext>
              </a:extLst>
            </p:cNvPr>
            <p:cNvSpPr/>
            <p:nvPr/>
          </p:nvSpPr>
          <p:spPr>
            <a:xfrm>
              <a:off x="924873" y="1455816"/>
              <a:ext cx="251117" cy="153680"/>
            </a:xfrm>
            <a:custGeom>
              <a:avLst/>
              <a:gdLst/>
              <a:ahLst/>
              <a:cxnLst/>
              <a:rect l="l" t="t" r="r" b="b"/>
              <a:pathLst>
                <a:path w="7041" h="4309" extrusionOk="0">
                  <a:moveTo>
                    <a:pt x="1026" y="0"/>
                  </a:moveTo>
                  <a:cubicBezTo>
                    <a:pt x="602" y="0"/>
                    <a:pt x="60" y="295"/>
                    <a:pt x="1" y="527"/>
                  </a:cubicBezTo>
                  <a:cubicBezTo>
                    <a:pt x="1" y="527"/>
                    <a:pt x="112" y="1217"/>
                    <a:pt x="1210" y="1982"/>
                  </a:cubicBezTo>
                  <a:cubicBezTo>
                    <a:pt x="3378" y="3493"/>
                    <a:pt x="7040" y="4308"/>
                    <a:pt x="7040" y="4308"/>
                  </a:cubicBezTo>
                  <a:lnTo>
                    <a:pt x="5631" y="2688"/>
                  </a:lnTo>
                  <a:cubicBezTo>
                    <a:pt x="4421" y="2409"/>
                    <a:pt x="1320" y="1306"/>
                    <a:pt x="1084" y="2"/>
                  </a:cubicBezTo>
                  <a:cubicBezTo>
                    <a:pt x="1065" y="1"/>
                    <a:pt x="1046" y="0"/>
                    <a:pt x="1026" y="0"/>
                  </a:cubicBezTo>
                  <a:close/>
                </a:path>
              </a:pathLst>
            </a:custGeom>
            <a:solidFill>
              <a:schemeClr val="accent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04;p35">
              <a:extLst>
                <a:ext uri="{FF2B5EF4-FFF2-40B4-BE49-F238E27FC236}">
                  <a16:creationId xmlns:a16="http://schemas.microsoft.com/office/drawing/2014/main" id="{9E83A81A-2CD3-4176-A399-D5DCE410D610}"/>
                </a:ext>
              </a:extLst>
            </p:cNvPr>
            <p:cNvSpPr/>
            <p:nvPr/>
          </p:nvSpPr>
          <p:spPr>
            <a:xfrm>
              <a:off x="963783" y="1242432"/>
              <a:ext cx="212207" cy="229718"/>
            </a:xfrm>
            <a:custGeom>
              <a:avLst/>
              <a:gdLst/>
              <a:ahLst/>
              <a:cxnLst/>
              <a:rect l="l" t="t" r="r" b="b"/>
              <a:pathLst>
                <a:path w="5950" h="6441" extrusionOk="0">
                  <a:moveTo>
                    <a:pt x="3008" y="0"/>
                  </a:moveTo>
                  <a:cubicBezTo>
                    <a:pt x="2361" y="0"/>
                    <a:pt x="1722" y="145"/>
                    <a:pt x="1271" y="458"/>
                  </a:cubicBezTo>
                  <a:cubicBezTo>
                    <a:pt x="82" y="1284"/>
                    <a:pt x="1" y="2443"/>
                    <a:pt x="113" y="3639"/>
                  </a:cubicBezTo>
                  <a:cubicBezTo>
                    <a:pt x="294" y="5539"/>
                    <a:pt x="110" y="5718"/>
                    <a:pt x="1147" y="6201"/>
                  </a:cubicBezTo>
                  <a:cubicBezTo>
                    <a:pt x="1522" y="6375"/>
                    <a:pt x="1861" y="6440"/>
                    <a:pt x="2159" y="6440"/>
                  </a:cubicBezTo>
                  <a:cubicBezTo>
                    <a:pt x="3046" y="6440"/>
                    <a:pt x="3567" y="5861"/>
                    <a:pt x="3567" y="5861"/>
                  </a:cubicBezTo>
                  <a:lnTo>
                    <a:pt x="3593" y="5036"/>
                  </a:lnTo>
                  <a:lnTo>
                    <a:pt x="4133" y="4627"/>
                  </a:lnTo>
                  <a:lnTo>
                    <a:pt x="4268" y="3816"/>
                  </a:lnTo>
                  <a:cubicBezTo>
                    <a:pt x="4302" y="3613"/>
                    <a:pt x="4409" y="3431"/>
                    <a:pt x="4570" y="3303"/>
                  </a:cubicBezTo>
                  <a:lnTo>
                    <a:pt x="5555" y="2518"/>
                  </a:lnTo>
                  <a:cubicBezTo>
                    <a:pt x="5949" y="2015"/>
                    <a:pt x="5700" y="1230"/>
                    <a:pt x="5296" y="783"/>
                  </a:cubicBezTo>
                  <a:cubicBezTo>
                    <a:pt x="4844" y="284"/>
                    <a:pt x="3917" y="0"/>
                    <a:pt x="3008" y="0"/>
                  </a:cubicBezTo>
                  <a:close/>
                </a:path>
              </a:pathLst>
            </a:custGeom>
            <a:solidFill>
              <a:srgbClr val="000000"/>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05;p35">
              <a:extLst>
                <a:ext uri="{FF2B5EF4-FFF2-40B4-BE49-F238E27FC236}">
                  <a16:creationId xmlns:a16="http://schemas.microsoft.com/office/drawing/2014/main" id="{D71FB568-C765-44DC-B2FD-6462971637AC}"/>
                </a:ext>
              </a:extLst>
            </p:cNvPr>
            <p:cNvSpPr/>
            <p:nvPr/>
          </p:nvSpPr>
          <p:spPr>
            <a:xfrm>
              <a:off x="1081728" y="1392154"/>
              <a:ext cx="35166" cy="52392"/>
            </a:xfrm>
            <a:custGeom>
              <a:avLst/>
              <a:gdLst/>
              <a:ahLst/>
              <a:cxnLst/>
              <a:rect l="l" t="t" r="r" b="b"/>
              <a:pathLst>
                <a:path w="986" h="1469" extrusionOk="0">
                  <a:moveTo>
                    <a:pt x="593" y="0"/>
                  </a:moveTo>
                  <a:cubicBezTo>
                    <a:pt x="432" y="0"/>
                    <a:pt x="257" y="84"/>
                    <a:pt x="160" y="231"/>
                  </a:cubicBezTo>
                  <a:cubicBezTo>
                    <a:pt x="53" y="391"/>
                    <a:pt x="19" y="590"/>
                    <a:pt x="9" y="783"/>
                  </a:cubicBezTo>
                  <a:cubicBezTo>
                    <a:pt x="0" y="960"/>
                    <a:pt x="12" y="1148"/>
                    <a:pt x="110" y="1294"/>
                  </a:cubicBezTo>
                  <a:cubicBezTo>
                    <a:pt x="180" y="1398"/>
                    <a:pt x="305" y="1469"/>
                    <a:pt x="425" y="1469"/>
                  </a:cubicBezTo>
                  <a:cubicBezTo>
                    <a:pt x="476" y="1469"/>
                    <a:pt x="526" y="1456"/>
                    <a:pt x="570" y="1428"/>
                  </a:cubicBezTo>
                  <a:cubicBezTo>
                    <a:pt x="780" y="1294"/>
                    <a:pt x="985" y="566"/>
                    <a:pt x="952" y="315"/>
                  </a:cubicBezTo>
                  <a:cubicBezTo>
                    <a:pt x="922" y="97"/>
                    <a:pt x="765" y="0"/>
                    <a:pt x="593" y="0"/>
                  </a:cubicBezTo>
                  <a:close/>
                </a:path>
              </a:pathLst>
            </a:custGeom>
            <a:solidFill>
              <a:srgbClr val="FFB294"/>
            </a:solidFill>
            <a:ln w="19050">
              <a:solidFill>
                <a:schemeClr val="tx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1083290" y="-5010413"/>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Tree>
    <p:extLst>
      <p:ext uri="{BB962C8B-B14F-4D97-AF65-F5344CB8AC3E}">
        <p14:creationId xmlns:p14="http://schemas.microsoft.com/office/powerpoint/2010/main" val="16625277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794004" y="761733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794004" y="-7140782"/>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1110954" y="2632255"/>
            <a:ext cx="8042116" cy="1691951"/>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¿Qué gestión ha realizado el GAD en base a sus competencias para que brinde servicios de calidad?</a:t>
            </a:r>
          </a:p>
          <a:p>
            <a:r>
              <a:rPr lang="es-MX"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r>
              <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Deficiencia de servicios básicos</a:t>
            </a:r>
            <a:r>
              <a:rPr lang="es-MX"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endPar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7" name="Subtítulo 2">
            <a:extLst>
              <a:ext uri="{FF2B5EF4-FFF2-40B4-BE49-F238E27FC236}">
                <a16:creationId xmlns:a16="http://schemas.microsoft.com/office/drawing/2014/main" id="{39A8D927-FB0F-4906-9657-1ACA6F93086A}"/>
              </a:ext>
            </a:extLst>
          </p:cNvPr>
          <p:cNvSpPr txBox="1">
            <a:spLocks/>
          </p:cNvSpPr>
          <p:nvPr/>
        </p:nvSpPr>
        <p:spPr>
          <a:xfrm>
            <a:off x="457200" y="4509673"/>
            <a:ext cx="8695870" cy="456017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ES" sz="3600" dirty="0">
                <a:effectLst>
                  <a:outerShdw blurRad="38100" dist="38100" dir="2700000" algn="tl">
                    <a:srgbClr val="000000">
                      <a:alpha val="43137"/>
                    </a:srgbClr>
                  </a:outerShdw>
                </a:effectLst>
                <a:latin typeface="Agency FB" panose="020B0503020202020204" pitchFamily="34" charset="0"/>
                <a:ea typeface="+mj-ea"/>
                <a:cs typeface="+mj-cs"/>
              </a:rPr>
              <a:t>Respecto a los Servicios Básicos no es competencia del GAD, pero existen instituciones que tienen la competencia directa, en el caso de: sistema eléctrico - CNEL, el agua PORTOAGUAS y la recolección de basura - DIRECCIÓN DE HIGIENE Y ASEO DEL GAD MUNICIPAL DE PORTOVIEJO. Cabe indicar que el GAD Parroquial cumple con gestionar en las instituciones competentes las necesidades de la ciudadanía.</a:t>
            </a:r>
          </a:p>
          <a:p>
            <a:pPr marL="0" indent="0" algn="just">
              <a:buNone/>
            </a:pPr>
            <a:endParaRPr lang="es-EC" sz="4400" dirty="0">
              <a:effectLst>
                <a:outerShdw blurRad="38100" dist="38100" dir="2700000" algn="tl">
                  <a:srgbClr val="000000">
                    <a:alpha val="43137"/>
                  </a:srgbClr>
                </a:outerShdw>
              </a:effectLst>
              <a:latin typeface="Agency FB" panose="020B0503020202020204" pitchFamily="34" charset="0"/>
              <a:ea typeface="+mj-ea"/>
              <a:cs typeface="+mj-cs"/>
            </a:endParaRPr>
          </a:p>
        </p:txBody>
      </p:sp>
      <p:grpSp>
        <p:nvGrpSpPr>
          <p:cNvPr id="7" name="Grupo 6">
            <a:extLst>
              <a:ext uri="{FF2B5EF4-FFF2-40B4-BE49-F238E27FC236}">
                <a16:creationId xmlns:a16="http://schemas.microsoft.com/office/drawing/2014/main" id="{61E8E2C3-797E-4159-835C-8F97E9CC470C}"/>
              </a:ext>
            </a:extLst>
          </p:cNvPr>
          <p:cNvGrpSpPr/>
          <p:nvPr/>
        </p:nvGrpSpPr>
        <p:grpSpPr>
          <a:xfrm>
            <a:off x="11125200" y="2508242"/>
            <a:ext cx="6319908" cy="4724400"/>
            <a:chOff x="10869604" y="2862262"/>
            <a:chExt cx="4802426" cy="3348039"/>
          </a:xfrm>
        </p:grpSpPr>
        <p:pic>
          <p:nvPicPr>
            <p:cNvPr id="2" name="Imagen 1">
              <a:extLst>
                <a:ext uri="{FF2B5EF4-FFF2-40B4-BE49-F238E27FC236}">
                  <a16:creationId xmlns:a16="http://schemas.microsoft.com/office/drawing/2014/main" id="{2AF4225E-AA03-476D-9E8B-21F7AD26CC5B}"/>
                </a:ext>
              </a:extLst>
            </p:cNvPr>
            <p:cNvPicPr>
              <a:picLocks noChangeAspect="1"/>
            </p:cNvPicPr>
            <p:nvPr/>
          </p:nvPicPr>
          <p:blipFill>
            <a:blip r:embed="rId3"/>
            <a:stretch>
              <a:fillRect/>
            </a:stretch>
          </p:blipFill>
          <p:spPr>
            <a:xfrm>
              <a:off x="10869604" y="2862262"/>
              <a:ext cx="2297521" cy="3348039"/>
            </a:xfrm>
            <a:prstGeom prst="rect">
              <a:avLst/>
            </a:prstGeom>
          </p:spPr>
        </p:pic>
        <p:pic>
          <p:nvPicPr>
            <p:cNvPr id="4" name="Imagen 3">
              <a:extLst>
                <a:ext uri="{FF2B5EF4-FFF2-40B4-BE49-F238E27FC236}">
                  <a16:creationId xmlns:a16="http://schemas.microsoft.com/office/drawing/2014/main" id="{57A51315-890D-4709-B11B-695A9BF7F51D}"/>
                </a:ext>
              </a:extLst>
            </p:cNvPr>
            <p:cNvPicPr>
              <a:picLocks noChangeAspect="1"/>
            </p:cNvPicPr>
            <p:nvPr/>
          </p:nvPicPr>
          <p:blipFill>
            <a:blip r:embed="rId4"/>
            <a:stretch>
              <a:fillRect/>
            </a:stretch>
          </p:blipFill>
          <p:spPr>
            <a:xfrm>
              <a:off x="13295215" y="2862262"/>
              <a:ext cx="2376815" cy="3348039"/>
            </a:xfrm>
            <a:prstGeom prst="rect">
              <a:avLst/>
            </a:prstGeom>
          </p:spPr>
        </p:pic>
      </p:grpSp>
    </p:spTree>
    <p:extLst>
      <p:ext uri="{BB962C8B-B14F-4D97-AF65-F5344CB8AC3E}">
        <p14:creationId xmlns:p14="http://schemas.microsoft.com/office/powerpoint/2010/main" val="1144436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1039289" y="2550887"/>
            <a:ext cx="8472097" cy="342564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36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¿Qué está haciendo el GAD en base a sus competencias para dar solución a esta problemática?</a:t>
            </a:r>
          </a:p>
          <a:p>
            <a:r>
              <a:rPr lang="es-MX"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r>
              <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falta de identificación de los límites de la parroquia y señaléticas que identifique los sectores y en medios electrónicos e informáticos</a:t>
            </a:r>
            <a:r>
              <a:rPr lang="es-MX"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endPar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7" name="Subtítulo 2">
            <a:extLst>
              <a:ext uri="{FF2B5EF4-FFF2-40B4-BE49-F238E27FC236}">
                <a16:creationId xmlns:a16="http://schemas.microsoft.com/office/drawing/2014/main" id="{39A8D927-FB0F-4906-9657-1ACA6F93086A}"/>
              </a:ext>
            </a:extLst>
          </p:cNvPr>
          <p:cNvSpPr txBox="1">
            <a:spLocks/>
          </p:cNvSpPr>
          <p:nvPr/>
        </p:nvSpPr>
        <p:spPr>
          <a:xfrm>
            <a:off x="371882" y="5976533"/>
            <a:ext cx="9686518" cy="309331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ES" sz="2800" dirty="0">
                <a:effectLst>
                  <a:outerShdw blurRad="38100" dist="38100" dir="2700000" algn="tl">
                    <a:srgbClr val="000000">
                      <a:alpha val="43137"/>
                    </a:srgbClr>
                  </a:outerShdw>
                </a:effectLst>
                <a:latin typeface="Agency FB" panose="020B0503020202020204" pitchFamily="34" charset="0"/>
                <a:ea typeface="+mj-ea"/>
                <a:cs typeface="+mj-cs"/>
              </a:rPr>
              <a:t>El GAD parroquial no tiene la competencia; le corresponde al Municipio a través del departamento de control territorial de Portoviejo; sin embargo se han realizado varias gestiones ante las autoridades municipales para que realicen las inspecciones técnicas, para que se determine los límites de la parroquia, y a su vez que sean actualizados en los medios electrónicos e informáticos, El 5 de febrero de 2024, se realizó la inspección con personal del municipio y los presidentes de  los GADs parroquiales de </a:t>
            </a:r>
            <a:r>
              <a:rPr lang="es-ES" sz="2800" dirty="0" err="1">
                <a:effectLst>
                  <a:outerShdw blurRad="38100" dist="38100" dir="2700000" algn="tl">
                    <a:srgbClr val="000000">
                      <a:alpha val="43137"/>
                    </a:srgbClr>
                  </a:outerShdw>
                </a:effectLst>
                <a:latin typeface="Agency FB" panose="020B0503020202020204" pitchFamily="34" charset="0"/>
                <a:ea typeface="+mj-ea"/>
                <a:cs typeface="+mj-cs"/>
              </a:rPr>
              <a:t>Chirijos</a:t>
            </a:r>
            <a:r>
              <a:rPr lang="es-ES" sz="2800" dirty="0">
                <a:effectLst>
                  <a:outerShdw blurRad="38100" dist="38100" dir="2700000" algn="tl">
                    <a:srgbClr val="000000">
                      <a:alpha val="43137"/>
                    </a:srgbClr>
                  </a:outerShdw>
                </a:effectLst>
                <a:latin typeface="Agency FB" panose="020B0503020202020204" pitchFamily="34" charset="0"/>
                <a:ea typeface="+mj-ea"/>
                <a:cs typeface="+mj-cs"/>
              </a:rPr>
              <a:t>, Alhajuela, Abdón Calderón, Pueblo Nuevo y Riochico.</a:t>
            </a:r>
            <a:endParaRPr lang="es-EC" sz="2800" dirty="0">
              <a:effectLst>
                <a:outerShdw blurRad="38100" dist="38100" dir="2700000" algn="tl">
                  <a:srgbClr val="000000">
                    <a:alpha val="43137"/>
                  </a:srgbClr>
                </a:outerShdw>
              </a:effectLst>
              <a:latin typeface="Agency FB" panose="020B0503020202020204" pitchFamily="34" charset="0"/>
              <a:ea typeface="+mj-ea"/>
              <a:cs typeface="+mj-cs"/>
            </a:endParaRPr>
          </a:p>
        </p:txBody>
      </p:sp>
      <p:grpSp>
        <p:nvGrpSpPr>
          <p:cNvPr id="8" name="Grupo 7">
            <a:extLst>
              <a:ext uri="{FF2B5EF4-FFF2-40B4-BE49-F238E27FC236}">
                <a16:creationId xmlns:a16="http://schemas.microsoft.com/office/drawing/2014/main" id="{BDCE9F8E-7C6E-4827-B554-4D5BC9726BC5}"/>
              </a:ext>
            </a:extLst>
          </p:cNvPr>
          <p:cNvGrpSpPr/>
          <p:nvPr/>
        </p:nvGrpSpPr>
        <p:grpSpPr>
          <a:xfrm>
            <a:off x="11251482" y="2740322"/>
            <a:ext cx="5752302" cy="4282728"/>
            <a:chOff x="10944722" y="2731365"/>
            <a:chExt cx="5752302" cy="4282728"/>
          </a:xfrm>
        </p:grpSpPr>
        <p:pic>
          <p:nvPicPr>
            <p:cNvPr id="2" name="Imagen 1">
              <a:extLst>
                <a:ext uri="{FF2B5EF4-FFF2-40B4-BE49-F238E27FC236}">
                  <a16:creationId xmlns:a16="http://schemas.microsoft.com/office/drawing/2014/main" id="{D746E603-D1D4-43D1-BE1D-E67D2A62A38F}"/>
                </a:ext>
              </a:extLst>
            </p:cNvPr>
            <p:cNvPicPr>
              <a:picLocks noChangeAspect="1"/>
            </p:cNvPicPr>
            <p:nvPr/>
          </p:nvPicPr>
          <p:blipFill>
            <a:blip r:embed="rId3"/>
            <a:stretch>
              <a:fillRect/>
            </a:stretch>
          </p:blipFill>
          <p:spPr>
            <a:xfrm>
              <a:off x="10944722" y="2745080"/>
              <a:ext cx="3003298" cy="42690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D9B839BF-C9FF-475E-8447-AC7709AE0D6B}"/>
                </a:ext>
              </a:extLst>
            </p:cNvPr>
            <p:cNvPicPr>
              <a:picLocks noChangeAspect="1"/>
            </p:cNvPicPr>
            <p:nvPr/>
          </p:nvPicPr>
          <p:blipFill>
            <a:blip r:embed="rId4"/>
            <a:stretch>
              <a:fillRect/>
            </a:stretch>
          </p:blipFill>
          <p:spPr>
            <a:xfrm>
              <a:off x="13957244" y="2731365"/>
              <a:ext cx="2739780" cy="18787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69743857-B1C3-45EC-91A0-B68C6D9A9CD3}"/>
                </a:ext>
              </a:extLst>
            </p:cNvPr>
            <p:cNvPicPr>
              <a:picLocks noChangeAspect="1"/>
            </p:cNvPicPr>
            <p:nvPr/>
          </p:nvPicPr>
          <p:blipFill>
            <a:blip r:embed="rId5"/>
            <a:stretch>
              <a:fillRect/>
            </a:stretch>
          </p:blipFill>
          <p:spPr>
            <a:xfrm>
              <a:off x="13948020" y="4567164"/>
              <a:ext cx="2739780" cy="24369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59315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503664"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96600" y="7624046"/>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952269" y="-7098490"/>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1377114" y="2430100"/>
            <a:ext cx="7571311" cy="297361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4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¿Ha realizado el GAD alguna gestión ante el GAD Cantonal para que estas calles de tercer nivel, tengan mínimo 6 metros?</a:t>
            </a:r>
          </a:p>
          <a:p>
            <a:r>
              <a:rPr lang="es-MX"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r>
              <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Falta de planificación territorial en medidas de calles de tercer nivel</a:t>
            </a:r>
            <a:r>
              <a:rPr lang="es-MX"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endPar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7" name="Subtítulo 2">
            <a:extLst>
              <a:ext uri="{FF2B5EF4-FFF2-40B4-BE49-F238E27FC236}">
                <a16:creationId xmlns:a16="http://schemas.microsoft.com/office/drawing/2014/main" id="{39A8D927-FB0F-4906-9657-1ACA6F93086A}"/>
              </a:ext>
            </a:extLst>
          </p:cNvPr>
          <p:cNvSpPr txBox="1">
            <a:spLocks/>
          </p:cNvSpPr>
          <p:nvPr/>
        </p:nvSpPr>
        <p:spPr>
          <a:xfrm>
            <a:off x="962086" y="5424494"/>
            <a:ext cx="8763000" cy="462068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ES" sz="3600" dirty="0">
                <a:effectLst>
                  <a:outerShdw blurRad="38100" dist="38100" dir="2700000" algn="tl">
                    <a:srgbClr val="000000">
                      <a:alpha val="43137"/>
                    </a:srgbClr>
                  </a:outerShdw>
                </a:effectLst>
                <a:latin typeface="Agency FB" panose="020B0503020202020204" pitchFamily="34" charset="0"/>
                <a:ea typeface="+mj-ea"/>
                <a:cs typeface="+mj-cs"/>
              </a:rPr>
              <a:t>El GAD parroquial no tiene la competencia. Se emitió un oficio al departamento de control territorial del Municipio de Portoviejo, para que se inspeccionen las medidas del callejón que se encuentra muy angosto en la comunidad Palo Quemado; los cuales emiten un informe que no es competencia municipal, así mismo se ofició en el 2024 al Gobierno Autónomo Descentralizado Provincial. (sin tener respuesta hasta fecha actual).</a:t>
            </a:r>
            <a:endParaRPr lang="es-EC" sz="3600" dirty="0">
              <a:effectLst>
                <a:outerShdw blurRad="38100" dist="38100" dir="2700000" algn="tl">
                  <a:srgbClr val="000000">
                    <a:alpha val="43137"/>
                  </a:srgbClr>
                </a:outerShdw>
              </a:effectLst>
              <a:latin typeface="Agency FB" panose="020B0503020202020204" pitchFamily="34" charset="0"/>
              <a:ea typeface="+mj-ea"/>
              <a:cs typeface="+mj-cs"/>
            </a:endParaRPr>
          </a:p>
        </p:txBody>
      </p:sp>
      <p:grpSp>
        <p:nvGrpSpPr>
          <p:cNvPr id="8" name="Grupo 7">
            <a:extLst>
              <a:ext uri="{FF2B5EF4-FFF2-40B4-BE49-F238E27FC236}">
                <a16:creationId xmlns:a16="http://schemas.microsoft.com/office/drawing/2014/main" id="{45F31D16-39F5-46D0-89DC-0F3638031ADA}"/>
              </a:ext>
            </a:extLst>
          </p:cNvPr>
          <p:cNvGrpSpPr/>
          <p:nvPr/>
        </p:nvGrpSpPr>
        <p:grpSpPr>
          <a:xfrm>
            <a:off x="12192001" y="2357422"/>
            <a:ext cx="4753523" cy="5126073"/>
            <a:chOff x="10896876" y="2627885"/>
            <a:chExt cx="4893501" cy="5563615"/>
          </a:xfrm>
        </p:grpSpPr>
        <p:pic>
          <p:nvPicPr>
            <p:cNvPr id="2" name="Imagen 1">
              <a:extLst>
                <a:ext uri="{FF2B5EF4-FFF2-40B4-BE49-F238E27FC236}">
                  <a16:creationId xmlns:a16="http://schemas.microsoft.com/office/drawing/2014/main" id="{E7827E16-43F1-41AA-B668-919E528E4D9D}"/>
                </a:ext>
              </a:extLst>
            </p:cNvPr>
            <p:cNvPicPr>
              <a:picLocks noChangeAspect="1"/>
            </p:cNvPicPr>
            <p:nvPr/>
          </p:nvPicPr>
          <p:blipFill>
            <a:blip r:embed="rId3"/>
            <a:stretch>
              <a:fillRect/>
            </a:stretch>
          </p:blipFill>
          <p:spPr>
            <a:xfrm>
              <a:off x="10896876" y="2627885"/>
              <a:ext cx="2118779" cy="2825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409C01F8-104A-4699-9EEE-8EEBE88AB85D}"/>
                </a:ext>
              </a:extLst>
            </p:cNvPr>
            <p:cNvPicPr>
              <a:picLocks noChangeAspect="1"/>
            </p:cNvPicPr>
            <p:nvPr/>
          </p:nvPicPr>
          <p:blipFill>
            <a:blip r:embed="rId4"/>
            <a:stretch>
              <a:fillRect/>
            </a:stretch>
          </p:blipFill>
          <p:spPr>
            <a:xfrm>
              <a:off x="13671597" y="2647082"/>
              <a:ext cx="2118780" cy="28097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3E2DB54C-3821-4C0D-A480-E1017237E9B7}"/>
                </a:ext>
              </a:extLst>
            </p:cNvPr>
            <p:cNvPicPr>
              <a:picLocks noChangeAspect="1"/>
            </p:cNvPicPr>
            <p:nvPr/>
          </p:nvPicPr>
          <p:blipFill>
            <a:blip r:embed="rId5"/>
            <a:stretch>
              <a:fillRect/>
            </a:stretch>
          </p:blipFill>
          <p:spPr>
            <a:xfrm>
              <a:off x="12274079" y="5609341"/>
              <a:ext cx="2118780" cy="25821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245693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144000" y="1121271"/>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53884" y="6667500"/>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717206" y="-5315080"/>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Google Shape;412;p36">
            <a:extLst>
              <a:ext uri="{FF2B5EF4-FFF2-40B4-BE49-F238E27FC236}">
                <a16:creationId xmlns:a16="http://schemas.microsoft.com/office/drawing/2014/main" id="{37038504-086B-411E-96B5-CE3925D22614}"/>
              </a:ext>
            </a:extLst>
          </p:cNvPr>
          <p:cNvSpPr txBox="1">
            <a:spLocks/>
          </p:cNvSpPr>
          <p:nvPr/>
        </p:nvSpPr>
        <p:spPr>
          <a:xfrm>
            <a:off x="2122001" y="3497949"/>
            <a:ext cx="6500197" cy="14478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s-EC" sz="4000" dirty="0">
                <a:latin typeface="Arial Black" panose="020B0A04020102020204" pitchFamily="34" charset="0"/>
              </a:rPr>
              <a:t>Mesa de Trabajo  </a:t>
            </a:r>
            <a:br>
              <a:rPr lang="es-EC" sz="4000" dirty="0">
                <a:latin typeface="Arial Black" panose="020B0A04020102020204" pitchFamily="34" charset="0"/>
              </a:rPr>
            </a:br>
            <a:r>
              <a:rPr lang="es-EC" sz="4000" dirty="0">
                <a:latin typeface="Arial Black" panose="020B0A04020102020204" pitchFamily="34" charset="0"/>
              </a:rPr>
              <a:t>Tema:</a:t>
            </a:r>
          </a:p>
        </p:txBody>
      </p:sp>
      <p:sp>
        <p:nvSpPr>
          <p:cNvPr id="17" name="Google Shape;411;p36">
            <a:extLst>
              <a:ext uri="{FF2B5EF4-FFF2-40B4-BE49-F238E27FC236}">
                <a16:creationId xmlns:a16="http://schemas.microsoft.com/office/drawing/2014/main" id="{0E66A3BE-8655-4F3F-9B13-5CA881A5D6BE}"/>
              </a:ext>
            </a:extLst>
          </p:cNvPr>
          <p:cNvSpPr txBox="1">
            <a:spLocks/>
          </p:cNvSpPr>
          <p:nvPr/>
        </p:nvSpPr>
        <p:spPr>
          <a:xfrm>
            <a:off x="2769318" y="5818990"/>
            <a:ext cx="3615643" cy="848510"/>
          </a:xfrm>
          <a:prstGeom prst="rect">
            <a:avLst/>
          </a:prstGeom>
        </p:spPr>
        <p:txBody>
          <a:bodyPr spcFirstLastPara="1" wrap="square" lIns="91425" tIns="91425" rIns="91425" bIns="91425"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s-EC" sz="3600" dirty="0">
                <a:latin typeface="Rockwell Extra Bold" panose="02060903040505020403" pitchFamily="18" charset="0"/>
              </a:rPr>
              <a:t>Biofísico</a:t>
            </a:r>
          </a:p>
        </p:txBody>
      </p:sp>
      <p:pic>
        <p:nvPicPr>
          <p:cNvPr id="23" name="Imagen 22">
            <a:extLst>
              <a:ext uri="{FF2B5EF4-FFF2-40B4-BE49-F238E27FC236}">
                <a16:creationId xmlns:a16="http://schemas.microsoft.com/office/drawing/2014/main" id="{190CBACB-C6C6-46A5-8A55-70824AC563F8}"/>
              </a:ext>
            </a:extLst>
          </p:cNvPr>
          <p:cNvPicPr>
            <a:picLocks noChangeAspect="1"/>
          </p:cNvPicPr>
          <p:nvPr/>
        </p:nvPicPr>
        <p:blipFill>
          <a:blip r:embed="rId3"/>
          <a:stretch>
            <a:fillRect/>
          </a:stretch>
        </p:blipFill>
        <p:spPr>
          <a:xfrm>
            <a:off x="12496800" y="4414497"/>
            <a:ext cx="3982915" cy="3982915"/>
          </a:xfrm>
          <a:prstGeom prst="rect">
            <a:avLst/>
          </a:prstGeom>
        </p:spPr>
      </p:pic>
    </p:spTree>
    <p:extLst>
      <p:ext uri="{BB962C8B-B14F-4D97-AF65-F5344CB8AC3E}">
        <p14:creationId xmlns:p14="http://schemas.microsoft.com/office/powerpoint/2010/main" val="2392999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pic>
        <p:nvPicPr>
          <p:cNvPr id="18" name="Imagen 17">
            <a:extLst>
              <a:ext uri="{FF2B5EF4-FFF2-40B4-BE49-F238E27FC236}">
                <a16:creationId xmlns:a16="http://schemas.microsoft.com/office/drawing/2014/main" id="{6E7C9F96-C919-41BC-8E22-F86AA528DB06}"/>
              </a:ext>
            </a:extLst>
          </p:cNvPr>
          <p:cNvPicPr>
            <a:picLocks noChangeAspect="1"/>
          </p:cNvPicPr>
          <p:nvPr/>
        </p:nvPicPr>
        <p:blipFill>
          <a:blip r:embed="rId2"/>
          <a:stretch>
            <a:fillRect/>
          </a:stretch>
        </p:blipFill>
        <p:spPr>
          <a:xfrm>
            <a:off x="11151074" y="2476202"/>
            <a:ext cx="6483577" cy="486468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653070" y="2501316"/>
            <a:ext cx="8885458" cy="259261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4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¿Qué está haciendo el GAD para mitigar estos problemas en base a su competencia?</a:t>
            </a:r>
          </a:p>
          <a:p>
            <a:r>
              <a:rPr lang="es-MX"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r>
              <a:rPr lang="es-ES"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Tala de árboles sin control, Contaminación del estero, </a:t>
            </a:r>
            <a:endPar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a:p>
            <a:pPr lvl="0"/>
            <a:r>
              <a:rPr lang="es-ES"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chancheras, </a:t>
            </a:r>
            <a:r>
              <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envases químicos contaminantes</a:t>
            </a:r>
            <a:r>
              <a:rPr lang="es-MX"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endPar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7" name="Subtítulo 2">
            <a:extLst>
              <a:ext uri="{FF2B5EF4-FFF2-40B4-BE49-F238E27FC236}">
                <a16:creationId xmlns:a16="http://schemas.microsoft.com/office/drawing/2014/main" id="{39A8D927-FB0F-4906-9657-1ACA6F93086A}"/>
              </a:ext>
            </a:extLst>
          </p:cNvPr>
          <p:cNvSpPr txBox="1">
            <a:spLocks/>
          </p:cNvSpPr>
          <p:nvPr/>
        </p:nvSpPr>
        <p:spPr>
          <a:xfrm>
            <a:off x="990600" y="5055320"/>
            <a:ext cx="8709768" cy="457112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MX" sz="3600" dirty="0">
                <a:effectLst>
                  <a:outerShdw blurRad="38100" dist="38100" dir="2700000" algn="tl">
                    <a:srgbClr val="000000">
                      <a:alpha val="43137"/>
                    </a:srgbClr>
                  </a:outerShdw>
                </a:effectLst>
                <a:latin typeface="Agency FB" panose="020B0503020202020204" pitchFamily="34" charset="0"/>
                <a:ea typeface="+mj-ea"/>
                <a:cs typeface="+mj-cs"/>
              </a:rPr>
              <a:t>Se han realizado recorridos con las </a:t>
            </a:r>
            <a:r>
              <a:rPr lang="es-MX" sz="3600" dirty="0">
                <a:effectLst>
                  <a:outerShdw blurRad="38100" dist="38100" dir="2700000" algn="tl">
                    <a:srgbClr val="000000">
                      <a:alpha val="43137"/>
                    </a:srgbClr>
                  </a:outerShdw>
                </a:effectLst>
                <a:latin typeface="Agency FB" panose="020B0503020202020204" pitchFamily="34" charset="0"/>
              </a:rPr>
              <a:t>autoridades  competentes, tales como: Municipio de Portoviejo y el Ministerio del Ambiente, </a:t>
            </a:r>
            <a:r>
              <a:rPr lang="es-MX" sz="3600" dirty="0">
                <a:effectLst>
                  <a:outerShdw blurRad="38100" dist="38100" dir="2700000" algn="tl">
                    <a:srgbClr val="000000">
                      <a:alpha val="43137"/>
                    </a:srgbClr>
                  </a:outerShdw>
                </a:effectLst>
                <a:latin typeface="Agency FB" panose="020B0503020202020204" pitchFamily="34" charset="0"/>
                <a:ea typeface="+mj-ea"/>
                <a:cs typeface="+mj-cs"/>
              </a:rPr>
              <a:t>en las zonas donde se ha deforestado, así mismo se han realizado capacitaciones en coordinación con el Ministerio de Agricultura y GAD. Parroquial, sobre contaminación de desechos tóxicos para que sean retirados de los predios productivos, que son el foco de contaminación más latente.</a:t>
            </a:r>
            <a:endParaRPr lang="es-EC" sz="3600" dirty="0">
              <a:effectLst>
                <a:outerShdw blurRad="38100" dist="38100" dir="2700000" algn="tl">
                  <a:srgbClr val="000000">
                    <a:alpha val="43137"/>
                  </a:srgbClr>
                </a:outerShdw>
              </a:effectLst>
              <a:latin typeface="Agency FB" panose="020B0503020202020204" pitchFamily="34" charset="0"/>
              <a:ea typeface="+mj-ea"/>
              <a:cs typeface="+mj-cs"/>
            </a:endParaRPr>
          </a:p>
          <a:p>
            <a:pPr marL="0" indent="0" algn="just">
              <a:buNone/>
            </a:pPr>
            <a:endParaRPr lang="es-EC" sz="3600" dirty="0">
              <a:effectLst>
                <a:outerShdw blurRad="38100" dist="38100" dir="2700000" algn="tl">
                  <a:srgbClr val="000000">
                    <a:alpha val="43137"/>
                  </a:srgbClr>
                </a:outerShdw>
              </a:effectLst>
              <a:latin typeface="Agency FB" panose="020B0503020202020204" pitchFamily="34" charset="0"/>
              <a:ea typeface="+mj-ea"/>
              <a:cs typeface="+mj-cs"/>
            </a:endParaRPr>
          </a:p>
          <a:p>
            <a:pPr marL="0" indent="0" algn="just">
              <a:buNone/>
            </a:pPr>
            <a:endParaRPr lang="es-EC" sz="3600" dirty="0">
              <a:effectLst>
                <a:outerShdw blurRad="38100" dist="38100" dir="2700000" algn="tl">
                  <a:srgbClr val="000000">
                    <a:alpha val="43137"/>
                  </a:srgbClr>
                </a:outerShdw>
              </a:effectLst>
              <a:latin typeface="Agency FB" panose="020B0503020202020204" pitchFamily="34" charset="0"/>
              <a:ea typeface="+mj-ea"/>
              <a:cs typeface="+mj-cs"/>
            </a:endParaRPr>
          </a:p>
        </p:txBody>
      </p:sp>
    </p:spTree>
    <p:extLst>
      <p:ext uri="{BB962C8B-B14F-4D97-AF65-F5344CB8AC3E}">
        <p14:creationId xmlns:p14="http://schemas.microsoft.com/office/powerpoint/2010/main" val="3401521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653349" y="2996115"/>
            <a:ext cx="8885458" cy="149918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4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¿Cuánto invierte el GAD en el componente BIOFÍSICO?</a:t>
            </a: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17" name="Subtítulo 2">
            <a:extLst>
              <a:ext uri="{FF2B5EF4-FFF2-40B4-BE49-F238E27FC236}">
                <a16:creationId xmlns:a16="http://schemas.microsoft.com/office/drawing/2014/main" id="{39A8D927-FB0F-4906-9657-1ACA6F93086A}"/>
              </a:ext>
            </a:extLst>
          </p:cNvPr>
          <p:cNvSpPr txBox="1">
            <a:spLocks/>
          </p:cNvSpPr>
          <p:nvPr/>
        </p:nvSpPr>
        <p:spPr>
          <a:xfrm>
            <a:off x="586631" y="4881685"/>
            <a:ext cx="8709768" cy="441401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ES" sz="3600" dirty="0">
                <a:effectLst>
                  <a:outerShdw blurRad="38100" dist="38100" dir="2700000" algn="tl">
                    <a:srgbClr val="000000">
                      <a:alpha val="43137"/>
                    </a:srgbClr>
                  </a:outerShdw>
                </a:effectLst>
                <a:latin typeface="Agency FB" panose="020B0503020202020204" pitchFamily="34" charset="0"/>
                <a:ea typeface="+mj-ea"/>
                <a:cs typeface="+mj-cs"/>
              </a:rPr>
              <a:t>Se han realizado gestiones </a:t>
            </a:r>
            <a:r>
              <a:rPr lang="es-ES" sz="3600" dirty="0">
                <a:effectLst>
                  <a:outerShdw blurRad="38100" dist="38100" dir="2700000" algn="tl">
                    <a:srgbClr val="000000">
                      <a:alpha val="43137"/>
                    </a:srgbClr>
                  </a:outerShdw>
                </a:effectLst>
                <a:latin typeface="Agency FB" panose="020B0503020202020204" pitchFamily="34" charset="0"/>
              </a:rPr>
              <a:t>con las autoridades competentes,  </a:t>
            </a:r>
            <a:r>
              <a:rPr lang="es-ES" sz="3600" dirty="0">
                <a:effectLst>
                  <a:outerShdw blurRad="38100" dist="38100" dir="2700000" algn="tl">
                    <a:srgbClr val="000000">
                      <a:alpha val="43137"/>
                    </a:srgbClr>
                  </a:outerShdw>
                </a:effectLst>
                <a:latin typeface="Agency FB" panose="020B0503020202020204" pitchFamily="34" charset="0"/>
                <a:ea typeface="+mj-ea"/>
                <a:cs typeface="+mj-cs"/>
              </a:rPr>
              <a:t>para contrarrestar la contaminación del medio ambiente, debido a que no es competencia exclusiva del GAD. Parroquial;  para invertir recursos se deben firmar convenios  con el GAD. Provincial de Manabí, GAD. Municipal del cantón Portoviejo, Ministerio de Agua y Ambiente del Ecuador; así como con organizaciones no gubernamentales.</a:t>
            </a:r>
            <a:endParaRPr lang="es-EC" sz="3600" dirty="0">
              <a:effectLst>
                <a:outerShdw blurRad="38100" dist="38100" dir="2700000" algn="tl">
                  <a:srgbClr val="000000">
                    <a:alpha val="43137"/>
                  </a:srgbClr>
                </a:outerShdw>
              </a:effectLst>
              <a:latin typeface="Agency FB" panose="020B0503020202020204" pitchFamily="34" charset="0"/>
              <a:ea typeface="+mj-ea"/>
              <a:cs typeface="+mj-cs"/>
            </a:endParaRPr>
          </a:p>
          <a:p>
            <a:pPr marL="0" indent="0" algn="just">
              <a:buNone/>
            </a:pPr>
            <a:endParaRPr lang="es-EC" sz="3600" dirty="0">
              <a:effectLst>
                <a:outerShdw blurRad="38100" dist="38100" dir="2700000" algn="tl">
                  <a:srgbClr val="000000">
                    <a:alpha val="43137"/>
                  </a:srgbClr>
                </a:outerShdw>
              </a:effectLst>
              <a:latin typeface="Agency FB" panose="020B0503020202020204" pitchFamily="34" charset="0"/>
              <a:ea typeface="+mj-ea"/>
              <a:cs typeface="+mj-cs"/>
            </a:endParaRPr>
          </a:p>
        </p:txBody>
      </p:sp>
      <p:pic>
        <p:nvPicPr>
          <p:cNvPr id="10" name="Imagen 9">
            <a:extLst>
              <a:ext uri="{FF2B5EF4-FFF2-40B4-BE49-F238E27FC236}">
                <a16:creationId xmlns:a16="http://schemas.microsoft.com/office/drawing/2014/main" id="{58ED808F-5826-48D5-8C49-C786586C7CA0}"/>
              </a:ext>
            </a:extLst>
          </p:cNvPr>
          <p:cNvPicPr>
            <a:picLocks noChangeAspect="1"/>
          </p:cNvPicPr>
          <p:nvPr/>
        </p:nvPicPr>
        <p:blipFill>
          <a:blip r:embed="rId3"/>
          <a:stretch>
            <a:fillRect/>
          </a:stretch>
        </p:blipFill>
        <p:spPr>
          <a:xfrm>
            <a:off x="12061858" y="2996115"/>
            <a:ext cx="4419600" cy="362667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6192689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144000" y="1121271"/>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53884" y="6667500"/>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717206" y="-5315080"/>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Google Shape;412;p36">
            <a:extLst>
              <a:ext uri="{FF2B5EF4-FFF2-40B4-BE49-F238E27FC236}">
                <a16:creationId xmlns:a16="http://schemas.microsoft.com/office/drawing/2014/main" id="{37038504-086B-411E-96B5-CE3925D22614}"/>
              </a:ext>
            </a:extLst>
          </p:cNvPr>
          <p:cNvSpPr txBox="1">
            <a:spLocks/>
          </p:cNvSpPr>
          <p:nvPr/>
        </p:nvSpPr>
        <p:spPr>
          <a:xfrm>
            <a:off x="2122001" y="3497949"/>
            <a:ext cx="6500197" cy="14478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s-EC" sz="4000" dirty="0">
                <a:latin typeface="Arial Black" panose="020B0A04020102020204" pitchFamily="34" charset="0"/>
              </a:rPr>
              <a:t>Mesa de Trabajo  </a:t>
            </a:r>
            <a:br>
              <a:rPr lang="es-EC" sz="4000" dirty="0">
                <a:latin typeface="Arial Black" panose="020B0A04020102020204" pitchFamily="34" charset="0"/>
              </a:rPr>
            </a:br>
            <a:r>
              <a:rPr lang="es-EC" sz="4000" dirty="0">
                <a:latin typeface="Arial Black" panose="020B0A04020102020204" pitchFamily="34" charset="0"/>
              </a:rPr>
              <a:t>Tema:</a:t>
            </a:r>
          </a:p>
        </p:txBody>
      </p:sp>
      <p:sp>
        <p:nvSpPr>
          <p:cNvPr id="17" name="Google Shape;411;p36">
            <a:extLst>
              <a:ext uri="{FF2B5EF4-FFF2-40B4-BE49-F238E27FC236}">
                <a16:creationId xmlns:a16="http://schemas.microsoft.com/office/drawing/2014/main" id="{0E66A3BE-8655-4F3F-9B13-5CA881A5D6BE}"/>
              </a:ext>
            </a:extLst>
          </p:cNvPr>
          <p:cNvSpPr txBox="1">
            <a:spLocks/>
          </p:cNvSpPr>
          <p:nvPr/>
        </p:nvSpPr>
        <p:spPr>
          <a:xfrm>
            <a:off x="1836987" y="5888147"/>
            <a:ext cx="5331079" cy="848510"/>
          </a:xfrm>
          <a:prstGeom prst="rect">
            <a:avLst/>
          </a:prstGeom>
        </p:spPr>
        <p:txBody>
          <a:bodyPr spcFirstLastPara="1" wrap="square" lIns="91425" tIns="91425" rIns="91425" bIns="91425"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s-EC" sz="3600" dirty="0">
                <a:latin typeface="Rockwell Extra Bold" panose="02060903040505020403" pitchFamily="18" charset="0"/>
              </a:rPr>
              <a:t>Social – Cultural </a:t>
            </a:r>
          </a:p>
        </p:txBody>
      </p:sp>
      <p:pic>
        <p:nvPicPr>
          <p:cNvPr id="18" name="Imagen 17">
            <a:extLst>
              <a:ext uri="{FF2B5EF4-FFF2-40B4-BE49-F238E27FC236}">
                <a16:creationId xmlns:a16="http://schemas.microsoft.com/office/drawing/2014/main" id="{F1E85C76-02B9-4683-8B3B-A445C49B9B82}"/>
              </a:ext>
            </a:extLst>
          </p:cNvPr>
          <p:cNvPicPr>
            <a:picLocks noChangeAspect="1"/>
          </p:cNvPicPr>
          <p:nvPr/>
        </p:nvPicPr>
        <p:blipFill>
          <a:blip r:embed="rId3"/>
          <a:stretch>
            <a:fillRect/>
          </a:stretch>
        </p:blipFill>
        <p:spPr>
          <a:xfrm>
            <a:off x="12268200" y="4590608"/>
            <a:ext cx="4153784" cy="4153784"/>
          </a:xfrm>
          <a:prstGeom prst="rect">
            <a:avLst/>
          </a:prstGeom>
          <a:effectLst>
            <a:outerShdw blurRad="76200" dir="18900000" sy="23000" kx="-1200000" algn="bl" rotWithShape="0">
              <a:prstClr val="black">
                <a:alpha val="20000"/>
              </a:prstClr>
            </a:outerShdw>
          </a:effectLst>
        </p:spPr>
      </p:pic>
    </p:spTree>
    <p:extLst>
      <p:ext uri="{BB962C8B-B14F-4D97-AF65-F5344CB8AC3E}">
        <p14:creationId xmlns:p14="http://schemas.microsoft.com/office/powerpoint/2010/main" val="3769827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201903" y="145326"/>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411372" y="1945304"/>
            <a:ext cx="9252930" cy="2338189"/>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sz="4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¿Qué actividades realiza el GAD parroquial por resolver estas problemáticas?</a:t>
            </a:r>
          </a:p>
          <a:p>
            <a:pPr lvl="0"/>
            <a:r>
              <a:rPr lang="es-MX" sz="16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r>
              <a:rPr lang="es-ES" sz="16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Fortalecimiento de las capacidades a líderes comunitarios, prevención del embarazo adolescente, </a:t>
            </a:r>
            <a:r>
              <a:rPr lang="es-EC" sz="16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rescatar juegos tradicionales y nuestra identidad montubia, Invertir en el mejoramiento de áreas polideportivas , Deficiencia de grupos juveniles dentro de la Parroquia , Identificar cuantas organizaciones/ asociaciones existen en la Parroquia, Apoyo para invertir en grupos de atención prioritaria , seguridad, Aumento de venta de drogas </a:t>
            </a:r>
            <a:r>
              <a:rPr lang="es-MX" sz="16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endParaRPr lang="es-EC" sz="16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2" name="Rectángulo 1">
            <a:extLst>
              <a:ext uri="{FF2B5EF4-FFF2-40B4-BE49-F238E27FC236}">
                <a16:creationId xmlns:a16="http://schemas.microsoft.com/office/drawing/2014/main" id="{3381B73F-E502-4A22-8014-A9B8DB6B64FF}"/>
              </a:ext>
            </a:extLst>
          </p:cNvPr>
          <p:cNvSpPr/>
          <p:nvPr/>
        </p:nvSpPr>
        <p:spPr>
          <a:xfrm>
            <a:off x="147380" y="4241729"/>
            <a:ext cx="9252929" cy="5493812"/>
          </a:xfrm>
          <a:prstGeom prst="rect">
            <a:avLst/>
          </a:prstGeom>
        </p:spPr>
        <p:txBody>
          <a:bodyPr wrap="square">
            <a:spAutoFit/>
          </a:bodyPr>
          <a:lstStyle/>
          <a:p>
            <a:pPr marL="261938" lvl="0" indent="-261938" algn="just">
              <a:buFont typeface="Arial" panose="020B0604020202020204" pitchFamily="34" charset="0"/>
              <a:buChar char="•"/>
            </a:pPr>
            <a:r>
              <a:rPr lang="es-MX" sz="2700" b="1" dirty="0">
                <a:latin typeface="Agency FB" panose="020B0503020202020204" pitchFamily="34" charset="0"/>
              </a:rPr>
              <a:t>Fortalecimiento de capacidades a líderes comunitarios: </a:t>
            </a:r>
            <a:r>
              <a:rPr lang="es-MX" sz="2700" dirty="0">
                <a:latin typeface="Agency FB" panose="020B0503020202020204" pitchFamily="34" charset="0"/>
              </a:rPr>
              <a:t>se gestionan capacitaciones para los lideres comunitarios; sin embargo no se involucran por falta de interés o tiempo, por sus ocupaciones diarias.</a:t>
            </a:r>
            <a:endParaRPr lang="es-EC" sz="2700" dirty="0">
              <a:latin typeface="Agency FB" panose="020B0503020202020204" pitchFamily="34" charset="0"/>
            </a:endParaRPr>
          </a:p>
          <a:p>
            <a:pPr marL="261938" lvl="0" indent="-261938" algn="just">
              <a:buFont typeface="Arial" panose="020B0604020202020204" pitchFamily="34" charset="0"/>
              <a:buChar char="•"/>
            </a:pPr>
            <a:r>
              <a:rPr lang="es-MX" sz="2700" b="1" dirty="0">
                <a:latin typeface="Agency FB" panose="020B0503020202020204" pitchFamily="34" charset="0"/>
              </a:rPr>
              <a:t>Prevención del embarazo adolescente: </a:t>
            </a:r>
            <a:r>
              <a:rPr lang="es-MX" sz="2700" dirty="0">
                <a:latin typeface="Agency FB" panose="020B0503020202020204" pitchFamily="34" charset="0"/>
              </a:rPr>
              <a:t>es competencia exclusiva del Ministerio de Salud Pública; sin embargo, a través de la técnica social del GAD Parroquial se articulan acciones para que se dicten charlas.</a:t>
            </a:r>
            <a:endParaRPr lang="es-EC" sz="2700" dirty="0">
              <a:latin typeface="Agency FB" panose="020B0503020202020204" pitchFamily="34" charset="0"/>
            </a:endParaRPr>
          </a:p>
          <a:p>
            <a:pPr marL="261938" lvl="0" indent="-261938" algn="just">
              <a:buFont typeface="Arial" panose="020B0604020202020204" pitchFamily="34" charset="0"/>
              <a:buChar char="•"/>
            </a:pPr>
            <a:r>
              <a:rPr lang="es-MX" sz="2700" b="1" dirty="0">
                <a:latin typeface="Agency FB" panose="020B0503020202020204" pitchFamily="34" charset="0"/>
              </a:rPr>
              <a:t>Rescatar juegos tradicionales y nuestra identidad montubia:</a:t>
            </a:r>
            <a:r>
              <a:rPr lang="es-MX" sz="2700" dirty="0">
                <a:latin typeface="Agency FB" panose="020B0503020202020204" pitchFamily="34" charset="0"/>
              </a:rPr>
              <a:t> el GAD fortalece las iniciativas de las comunidades con sus identidades y costumbres.</a:t>
            </a:r>
            <a:endParaRPr lang="es-EC" sz="2700" dirty="0">
              <a:latin typeface="Agency FB" panose="020B0503020202020204" pitchFamily="34" charset="0"/>
            </a:endParaRPr>
          </a:p>
          <a:p>
            <a:pPr marL="261938" lvl="0" indent="-261938" algn="just">
              <a:buFont typeface="Arial" panose="020B0604020202020204" pitchFamily="34" charset="0"/>
              <a:buChar char="•"/>
            </a:pPr>
            <a:r>
              <a:rPr lang="es-MX" sz="2700" b="1" dirty="0">
                <a:latin typeface="Agency FB" panose="020B0503020202020204" pitchFamily="34" charset="0"/>
              </a:rPr>
              <a:t>Invertir en el mejoramiento en el área polideportiva: </a:t>
            </a:r>
            <a:r>
              <a:rPr lang="es-MX" sz="2700" dirty="0">
                <a:latin typeface="Agency FB" panose="020B0503020202020204" pitchFamily="34" charset="0"/>
              </a:rPr>
              <a:t>El pasado 1 de diciembre de 2023, se mantuvo reunión con el Lcdo. Freddy Bravo Peñarrieta - presidente de la Federación cantonal de las Ligas Deportivas Barriales y Parroquiales, del cantón Portoviejo, para socializar futuros proyectos a través de convenios y que puedan ser considerados en el presupuesto del GAD Parroquial.</a:t>
            </a:r>
            <a:endParaRPr lang="es-EC" sz="2700" dirty="0">
              <a:latin typeface="Agency FB" panose="020B0503020202020204" pitchFamily="34" charset="0"/>
            </a:endParaRPr>
          </a:p>
        </p:txBody>
      </p:sp>
      <p:grpSp>
        <p:nvGrpSpPr>
          <p:cNvPr id="10" name="Grupo 9">
            <a:extLst>
              <a:ext uri="{FF2B5EF4-FFF2-40B4-BE49-F238E27FC236}">
                <a16:creationId xmlns:a16="http://schemas.microsoft.com/office/drawing/2014/main" id="{7F0DBF2B-D978-4A97-ADBF-658C3A53DB24}"/>
              </a:ext>
            </a:extLst>
          </p:cNvPr>
          <p:cNvGrpSpPr/>
          <p:nvPr/>
        </p:nvGrpSpPr>
        <p:grpSpPr>
          <a:xfrm>
            <a:off x="11049000" y="2365502"/>
            <a:ext cx="6973762" cy="5124692"/>
            <a:chOff x="11049000" y="2365502"/>
            <a:chExt cx="6973762" cy="5124692"/>
          </a:xfrm>
        </p:grpSpPr>
        <p:pic>
          <p:nvPicPr>
            <p:cNvPr id="4" name="Imagen 3">
              <a:extLst>
                <a:ext uri="{FF2B5EF4-FFF2-40B4-BE49-F238E27FC236}">
                  <a16:creationId xmlns:a16="http://schemas.microsoft.com/office/drawing/2014/main" id="{DC22B2A9-67E0-4FAC-A29B-B1D72753C308}"/>
                </a:ext>
              </a:extLst>
            </p:cNvPr>
            <p:cNvPicPr>
              <a:picLocks noChangeAspect="1"/>
            </p:cNvPicPr>
            <p:nvPr/>
          </p:nvPicPr>
          <p:blipFill>
            <a:blip r:embed="rId3"/>
            <a:stretch>
              <a:fillRect/>
            </a:stretch>
          </p:blipFill>
          <p:spPr>
            <a:xfrm>
              <a:off x="11049000" y="2365502"/>
              <a:ext cx="3300994" cy="24369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57D6A87-28D6-4566-94EB-A9B8726FCF27}"/>
                </a:ext>
              </a:extLst>
            </p:cNvPr>
            <p:cNvPicPr>
              <a:picLocks noChangeAspect="1"/>
            </p:cNvPicPr>
            <p:nvPr/>
          </p:nvPicPr>
          <p:blipFill>
            <a:blip r:embed="rId4"/>
            <a:stretch>
              <a:fillRect/>
            </a:stretch>
          </p:blipFill>
          <p:spPr>
            <a:xfrm>
              <a:off x="12388788" y="4924685"/>
              <a:ext cx="3477690" cy="25655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8EB7D098-E7CE-4B73-B0B9-110BA3AEDAB8}"/>
                </a:ext>
              </a:extLst>
            </p:cNvPr>
            <p:cNvPicPr>
              <a:picLocks noChangeAspect="1"/>
            </p:cNvPicPr>
            <p:nvPr/>
          </p:nvPicPr>
          <p:blipFill>
            <a:blip r:embed="rId5"/>
            <a:stretch>
              <a:fillRect/>
            </a:stretch>
          </p:blipFill>
          <p:spPr>
            <a:xfrm>
              <a:off x="14545071" y="2365502"/>
              <a:ext cx="3477691" cy="24120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832916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503664"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1076869" y="7158424"/>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1076870" y="-6707493"/>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3" name="Subtítulo 2">
            <a:extLst>
              <a:ext uri="{FF2B5EF4-FFF2-40B4-BE49-F238E27FC236}">
                <a16:creationId xmlns:a16="http://schemas.microsoft.com/office/drawing/2014/main" id="{CA36889A-9821-4B34-92AD-504083BAF41A}"/>
              </a:ext>
            </a:extLst>
          </p:cNvPr>
          <p:cNvSpPr txBox="1">
            <a:spLocks/>
          </p:cNvSpPr>
          <p:nvPr/>
        </p:nvSpPr>
        <p:spPr>
          <a:xfrm>
            <a:off x="458834" y="2622979"/>
            <a:ext cx="8685166" cy="7196347"/>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a:r>
              <a:rPr lang="es-MX" sz="2800" b="1" dirty="0">
                <a:effectLst>
                  <a:outerShdw blurRad="38100" dist="38100" dir="2700000" algn="tl">
                    <a:srgbClr val="000000">
                      <a:alpha val="43137"/>
                    </a:srgbClr>
                  </a:outerShdw>
                </a:effectLst>
                <a:latin typeface="Agency FB" panose="020B0503020202020204" pitchFamily="34" charset="0"/>
                <a:ea typeface="+mj-ea"/>
                <a:cs typeface="+mj-cs"/>
              </a:rPr>
              <a:t>Deficiencia de grupos juveniles de la parroquia</a:t>
            </a:r>
            <a:r>
              <a:rPr lang="es-MX" sz="2800" dirty="0">
                <a:effectLst>
                  <a:outerShdw blurRad="38100" dist="38100" dir="2700000" algn="tl">
                    <a:srgbClr val="000000">
                      <a:alpha val="43137"/>
                    </a:srgbClr>
                  </a:outerShdw>
                </a:effectLst>
                <a:latin typeface="Agency FB" panose="020B0503020202020204" pitchFamily="34" charset="0"/>
                <a:ea typeface="+mj-ea"/>
                <a:cs typeface="+mj-cs"/>
              </a:rPr>
              <a:t>: no es competencia del GAD; sin embargo, se apoya con las iniciativas de los jóvenes. (iglesia)</a:t>
            </a:r>
            <a:endParaRPr lang="es-EC" sz="2800" dirty="0">
              <a:effectLst>
                <a:outerShdw blurRad="38100" dist="38100" dir="2700000" algn="tl">
                  <a:srgbClr val="000000">
                    <a:alpha val="43137"/>
                  </a:srgbClr>
                </a:outerShdw>
              </a:effectLst>
              <a:latin typeface="Agency FB" panose="020B0503020202020204" pitchFamily="34" charset="0"/>
              <a:ea typeface="+mj-ea"/>
              <a:cs typeface="+mj-cs"/>
            </a:endParaRPr>
          </a:p>
          <a:p>
            <a:pPr lvl="0" algn="just"/>
            <a:r>
              <a:rPr lang="es-MX" sz="2800" b="1" dirty="0">
                <a:effectLst>
                  <a:outerShdw blurRad="38100" dist="38100" dir="2700000" algn="tl">
                    <a:srgbClr val="000000">
                      <a:alpha val="43137"/>
                    </a:srgbClr>
                  </a:outerShdw>
                </a:effectLst>
                <a:latin typeface="Agency FB" panose="020B0503020202020204" pitchFamily="34" charset="0"/>
                <a:ea typeface="+mj-ea"/>
                <a:cs typeface="+mj-cs"/>
              </a:rPr>
              <a:t>Identificar cuantas organizaciones/ asociaciones existentes en la parroquia:  </a:t>
            </a:r>
            <a:r>
              <a:rPr lang="es-MX" sz="2800" dirty="0">
                <a:effectLst>
                  <a:outerShdw blurRad="38100" dist="38100" dir="2700000" algn="tl">
                    <a:srgbClr val="000000">
                      <a:alpha val="43137"/>
                    </a:srgbClr>
                  </a:outerShdw>
                </a:effectLst>
                <a:latin typeface="Agency FB" panose="020B0503020202020204" pitchFamily="34" charset="0"/>
                <a:ea typeface="+mj-ea"/>
                <a:cs typeface="+mj-cs"/>
              </a:rPr>
              <a:t>contamos con un mapeo de actores que identifican cuántas organizaciones y asociaciones existen dentro de la parroquia.</a:t>
            </a:r>
            <a:endParaRPr lang="es-EC" sz="2800" dirty="0">
              <a:effectLst>
                <a:outerShdw blurRad="38100" dist="38100" dir="2700000" algn="tl">
                  <a:srgbClr val="000000">
                    <a:alpha val="43137"/>
                  </a:srgbClr>
                </a:outerShdw>
              </a:effectLst>
              <a:latin typeface="Agency FB" panose="020B0503020202020204" pitchFamily="34" charset="0"/>
              <a:ea typeface="+mj-ea"/>
              <a:cs typeface="+mj-cs"/>
            </a:endParaRPr>
          </a:p>
          <a:p>
            <a:pPr lvl="0" algn="just"/>
            <a:r>
              <a:rPr lang="es-MX" sz="2800" b="1" dirty="0">
                <a:effectLst>
                  <a:outerShdw blurRad="38100" dist="38100" dir="2700000" algn="tl">
                    <a:srgbClr val="000000">
                      <a:alpha val="43137"/>
                    </a:srgbClr>
                  </a:outerShdw>
                </a:effectLst>
                <a:latin typeface="Agency FB" panose="020B0503020202020204" pitchFamily="34" charset="0"/>
                <a:ea typeface="+mj-ea"/>
                <a:cs typeface="+mj-cs"/>
              </a:rPr>
              <a:t>Apoyo para invertir en grupo de atención prioritaria: </a:t>
            </a:r>
            <a:r>
              <a:rPr lang="es-MX" sz="2800" dirty="0">
                <a:effectLst>
                  <a:outerShdw blurRad="38100" dist="38100" dir="2700000" algn="tl">
                    <a:srgbClr val="000000">
                      <a:alpha val="43137"/>
                    </a:srgbClr>
                  </a:outerShdw>
                </a:effectLst>
                <a:latin typeface="Agency FB" panose="020B0503020202020204" pitchFamily="34" charset="0"/>
                <a:ea typeface="+mj-ea"/>
                <a:cs typeface="+mj-cs"/>
              </a:rPr>
              <a:t>se cuenta con la asistencia de una trabadora social, contratada por el GAD Parroquial.</a:t>
            </a:r>
            <a:endParaRPr lang="es-EC" sz="2800" dirty="0">
              <a:effectLst>
                <a:outerShdw blurRad="38100" dist="38100" dir="2700000" algn="tl">
                  <a:srgbClr val="000000">
                    <a:alpha val="43137"/>
                  </a:srgbClr>
                </a:outerShdw>
              </a:effectLst>
              <a:latin typeface="Agency FB" panose="020B0503020202020204" pitchFamily="34" charset="0"/>
              <a:ea typeface="+mj-ea"/>
              <a:cs typeface="+mj-cs"/>
            </a:endParaRPr>
          </a:p>
          <a:p>
            <a:pPr lvl="0" algn="just"/>
            <a:r>
              <a:rPr lang="es-MX" sz="2800" b="1" dirty="0">
                <a:effectLst>
                  <a:outerShdw blurRad="38100" dist="38100" dir="2700000" algn="tl">
                    <a:srgbClr val="000000">
                      <a:alpha val="43137"/>
                    </a:srgbClr>
                  </a:outerShdw>
                </a:effectLst>
                <a:latin typeface="Agency FB" panose="020B0503020202020204" pitchFamily="34" charset="0"/>
                <a:ea typeface="+mj-ea"/>
                <a:cs typeface="+mj-cs"/>
              </a:rPr>
              <a:t>Seguridad:</a:t>
            </a:r>
            <a:r>
              <a:rPr lang="es-MX" sz="2800" dirty="0">
                <a:effectLst>
                  <a:outerShdw blurRad="38100" dist="38100" dir="2700000" algn="tl">
                    <a:srgbClr val="000000">
                      <a:alpha val="43137"/>
                    </a:srgbClr>
                  </a:outerShdw>
                </a:effectLst>
                <a:latin typeface="Agency FB" panose="020B0503020202020204" pitchFamily="34" charset="0"/>
                <a:ea typeface="+mj-ea"/>
                <a:cs typeface="+mj-cs"/>
              </a:rPr>
              <a:t> competencia exclusiva del Ministerio del Interior; sin embargo, se articula acciones con la tenencia política y personal policial de turno.</a:t>
            </a:r>
            <a:endParaRPr lang="es-EC" sz="2800" dirty="0">
              <a:effectLst>
                <a:outerShdw blurRad="38100" dist="38100" dir="2700000" algn="tl">
                  <a:srgbClr val="000000">
                    <a:alpha val="43137"/>
                  </a:srgbClr>
                </a:outerShdw>
              </a:effectLst>
              <a:latin typeface="Agency FB" panose="020B0503020202020204" pitchFamily="34" charset="0"/>
              <a:ea typeface="+mj-ea"/>
              <a:cs typeface="+mj-cs"/>
            </a:endParaRPr>
          </a:p>
          <a:p>
            <a:pPr lvl="0" algn="just"/>
            <a:r>
              <a:rPr lang="es-MX" sz="2800" b="1" dirty="0">
                <a:effectLst>
                  <a:outerShdw blurRad="38100" dist="38100" dir="2700000" algn="tl">
                    <a:srgbClr val="000000">
                      <a:alpha val="43137"/>
                    </a:srgbClr>
                  </a:outerShdw>
                </a:effectLst>
                <a:latin typeface="Agency FB" panose="020B0503020202020204" pitchFamily="34" charset="0"/>
                <a:ea typeface="+mj-ea"/>
                <a:cs typeface="+mj-cs"/>
              </a:rPr>
              <a:t>Aumento de venta de drogas: </a:t>
            </a:r>
            <a:r>
              <a:rPr lang="es-MX" sz="2800" dirty="0">
                <a:effectLst>
                  <a:outerShdw blurRad="38100" dist="38100" dir="2700000" algn="tl">
                    <a:srgbClr val="000000">
                      <a:alpha val="43137"/>
                    </a:srgbClr>
                  </a:outerShdw>
                </a:effectLst>
                <a:latin typeface="Agency FB" panose="020B0503020202020204" pitchFamily="34" charset="0"/>
                <a:ea typeface="+mj-ea"/>
                <a:cs typeface="+mj-cs"/>
              </a:rPr>
              <a:t>no es competencia del GAD; sin embargo constantemente se realizan reuniones con las entidades de turno, para brindar capacitaciones que hagan la toma de conciencia del mal que esto afecta en la vida.</a:t>
            </a:r>
            <a:endParaRPr lang="es-EC" sz="2800" dirty="0">
              <a:effectLst>
                <a:outerShdw blurRad="38100" dist="38100" dir="2700000" algn="tl">
                  <a:srgbClr val="000000">
                    <a:alpha val="43137"/>
                  </a:srgbClr>
                </a:outerShdw>
              </a:effectLst>
              <a:latin typeface="Agency FB" panose="020B0503020202020204" pitchFamily="34" charset="0"/>
              <a:ea typeface="+mj-ea"/>
              <a:cs typeface="+mj-cs"/>
            </a:endParaRPr>
          </a:p>
          <a:p>
            <a:pPr marL="0" indent="0" algn="just">
              <a:buNone/>
            </a:pPr>
            <a:endParaRPr lang="es-EC" sz="3600" dirty="0">
              <a:effectLst>
                <a:outerShdw blurRad="38100" dist="38100" dir="2700000" algn="tl">
                  <a:srgbClr val="000000">
                    <a:alpha val="43137"/>
                  </a:srgbClr>
                </a:outerShdw>
              </a:effectLst>
              <a:latin typeface="Agency FB" panose="020B0503020202020204" pitchFamily="34" charset="0"/>
              <a:ea typeface="+mj-ea"/>
              <a:cs typeface="+mj-cs"/>
            </a:endParaRPr>
          </a:p>
          <a:p>
            <a:pPr marL="0" indent="0" algn="just">
              <a:buNone/>
            </a:pPr>
            <a:endParaRPr lang="es-EC" sz="3600" dirty="0">
              <a:effectLst>
                <a:outerShdw blurRad="38100" dist="38100" dir="2700000" algn="tl">
                  <a:srgbClr val="000000">
                    <a:alpha val="43137"/>
                  </a:srgbClr>
                </a:outerShdw>
              </a:effectLst>
              <a:latin typeface="Agency FB" panose="020B0503020202020204" pitchFamily="34" charset="0"/>
              <a:ea typeface="+mj-ea"/>
              <a:cs typeface="+mj-cs"/>
            </a:endParaRPr>
          </a:p>
        </p:txBody>
      </p:sp>
      <p:grpSp>
        <p:nvGrpSpPr>
          <p:cNvPr id="8" name="Grupo 7">
            <a:extLst>
              <a:ext uri="{FF2B5EF4-FFF2-40B4-BE49-F238E27FC236}">
                <a16:creationId xmlns:a16="http://schemas.microsoft.com/office/drawing/2014/main" id="{1EF43722-0191-4F11-9B69-0CEF847E5D41}"/>
              </a:ext>
            </a:extLst>
          </p:cNvPr>
          <p:cNvGrpSpPr/>
          <p:nvPr/>
        </p:nvGrpSpPr>
        <p:grpSpPr>
          <a:xfrm>
            <a:off x="11113266" y="2826080"/>
            <a:ext cx="7207391" cy="4111212"/>
            <a:chOff x="11768442" y="2295134"/>
            <a:chExt cx="7283591" cy="4193595"/>
          </a:xfrm>
        </p:grpSpPr>
        <p:pic>
          <p:nvPicPr>
            <p:cNvPr id="2" name="Imagen 1">
              <a:extLst>
                <a:ext uri="{FF2B5EF4-FFF2-40B4-BE49-F238E27FC236}">
                  <a16:creationId xmlns:a16="http://schemas.microsoft.com/office/drawing/2014/main" id="{C3618EC7-99D5-40F4-9765-F60D6B502036}"/>
                </a:ext>
              </a:extLst>
            </p:cNvPr>
            <p:cNvPicPr>
              <a:picLocks noChangeAspect="1"/>
            </p:cNvPicPr>
            <p:nvPr/>
          </p:nvPicPr>
          <p:blipFill>
            <a:blip r:embed="rId3"/>
            <a:stretch>
              <a:fillRect/>
            </a:stretch>
          </p:blipFill>
          <p:spPr>
            <a:xfrm>
              <a:off x="16502061" y="3464813"/>
              <a:ext cx="2549972" cy="25315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3000B018-D70E-4566-867F-FC122A0177EB}"/>
                </a:ext>
              </a:extLst>
            </p:cNvPr>
            <p:cNvPicPr>
              <a:picLocks noChangeAspect="1"/>
            </p:cNvPicPr>
            <p:nvPr/>
          </p:nvPicPr>
          <p:blipFill>
            <a:blip r:embed="rId4"/>
            <a:stretch>
              <a:fillRect/>
            </a:stretch>
          </p:blipFill>
          <p:spPr>
            <a:xfrm>
              <a:off x="11768443" y="2295134"/>
              <a:ext cx="4718379" cy="21383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2410AC79-09EE-4841-ADAF-D87244ED66F7}"/>
                </a:ext>
              </a:extLst>
            </p:cNvPr>
            <p:cNvPicPr>
              <a:picLocks noChangeAspect="1"/>
            </p:cNvPicPr>
            <p:nvPr/>
          </p:nvPicPr>
          <p:blipFill>
            <a:blip r:embed="rId5"/>
            <a:stretch>
              <a:fillRect/>
            </a:stretch>
          </p:blipFill>
          <p:spPr>
            <a:xfrm>
              <a:off x="11768442" y="4447213"/>
              <a:ext cx="4718379" cy="20415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335829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201903" y="145326"/>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411372" y="1945305"/>
            <a:ext cx="9252930" cy="159799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40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¿CON QUÉ ORGANIZACIONES SE APOYARÍA EL GAD PARA RESOLVER ESTAS PROBLEMÁTICAS?</a:t>
            </a:r>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2" name="Rectángulo 1">
            <a:extLst>
              <a:ext uri="{FF2B5EF4-FFF2-40B4-BE49-F238E27FC236}">
                <a16:creationId xmlns:a16="http://schemas.microsoft.com/office/drawing/2014/main" id="{3381B73F-E502-4A22-8014-A9B8DB6B64FF}"/>
              </a:ext>
            </a:extLst>
          </p:cNvPr>
          <p:cNvSpPr/>
          <p:nvPr/>
        </p:nvSpPr>
        <p:spPr>
          <a:xfrm>
            <a:off x="1469772" y="3655515"/>
            <a:ext cx="6253420" cy="5493812"/>
          </a:xfrm>
          <a:prstGeom prst="rect">
            <a:avLst/>
          </a:prstGeom>
        </p:spPr>
        <p:txBody>
          <a:bodyPr wrap="square">
            <a:spAutoFit/>
          </a:bodyPr>
          <a:lstStyle/>
          <a:p>
            <a:pPr lvl="0" algn="just"/>
            <a:r>
              <a:rPr lang="es-MX" sz="2700" b="1" dirty="0">
                <a:latin typeface="Agency FB" panose="020B0503020202020204" pitchFamily="34" charset="0"/>
              </a:rPr>
              <a:t>GAD MUNICIPAL</a:t>
            </a:r>
          </a:p>
          <a:p>
            <a:pPr lvl="0" algn="just"/>
            <a:r>
              <a:rPr lang="es-MX" sz="2700" b="1" dirty="0">
                <a:latin typeface="Agency FB" panose="020B0503020202020204" pitchFamily="34" charset="0"/>
              </a:rPr>
              <a:t>MINSITERIO DE SALUD PÚBLICA, </a:t>
            </a:r>
          </a:p>
          <a:p>
            <a:pPr lvl="0" algn="just"/>
            <a:r>
              <a:rPr lang="es-MX" sz="2700" b="1" dirty="0">
                <a:latin typeface="Agency FB" panose="020B0503020202020204" pitchFamily="34" charset="0"/>
              </a:rPr>
              <a:t>GAD PROVINCIAL, </a:t>
            </a:r>
          </a:p>
          <a:p>
            <a:pPr lvl="0" algn="just"/>
            <a:r>
              <a:rPr lang="es-MX" sz="2700" b="1" dirty="0">
                <a:latin typeface="Agency FB" panose="020B0503020202020204" pitchFamily="34" charset="0"/>
              </a:rPr>
              <a:t>ONGS, </a:t>
            </a:r>
          </a:p>
          <a:p>
            <a:pPr lvl="0" algn="just"/>
            <a:r>
              <a:rPr lang="es-MX" sz="2700" b="1" dirty="0">
                <a:latin typeface="Agency FB" panose="020B0503020202020204" pitchFamily="34" charset="0"/>
              </a:rPr>
              <a:t>FUNDACIONES, </a:t>
            </a:r>
          </a:p>
          <a:p>
            <a:pPr lvl="0" algn="just"/>
            <a:r>
              <a:rPr lang="es-MX" sz="2700" b="1" dirty="0">
                <a:latin typeface="Agency FB" panose="020B0503020202020204" pitchFamily="34" charset="0"/>
              </a:rPr>
              <a:t>PLAN INTERNACIONAL, </a:t>
            </a:r>
          </a:p>
          <a:p>
            <a:pPr lvl="0" algn="just"/>
            <a:r>
              <a:rPr lang="es-MX" sz="2700" b="1" dirty="0">
                <a:latin typeface="Agency FB" panose="020B0503020202020204" pitchFamily="34" charset="0"/>
              </a:rPr>
              <a:t>CARE, </a:t>
            </a:r>
          </a:p>
          <a:p>
            <a:pPr lvl="0" algn="just"/>
            <a:r>
              <a:rPr lang="es-MX" sz="2700" b="1" dirty="0">
                <a:latin typeface="Agency FB" panose="020B0503020202020204" pitchFamily="34" charset="0"/>
              </a:rPr>
              <a:t>MIYAMOTO, </a:t>
            </a:r>
          </a:p>
          <a:p>
            <a:pPr lvl="0" algn="just"/>
            <a:r>
              <a:rPr lang="es-MX" sz="2700" b="1" dirty="0">
                <a:latin typeface="Agency FB" panose="020B0503020202020204" pitchFamily="34" charset="0"/>
              </a:rPr>
              <a:t>POLICIA NACIONAL, </a:t>
            </a:r>
          </a:p>
          <a:p>
            <a:pPr lvl="0" algn="just"/>
            <a:r>
              <a:rPr lang="es-MX" sz="2700" b="1" dirty="0">
                <a:latin typeface="Agency FB" panose="020B0503020202020204" pitchFamily="34" charset="0"/>
              </a:rPr>
              <a:t>TENENCIA POLÍTICA. </a:t>
            </a:r>
          </a:p>
          <a:p>
            <a:pPr lvl="0" algn="just"/>
            <a:r>
              <a:rPr lang="es-MX" sz="2700" b="1" dirty="0">
                <a:latin typeface="Agency FB" panose="020B0503020202020204" pitchFamily="34" charset="0"/>
              </a:rPr>
              <a:t>MAG (MINISTERIO DE AGRICULTURA).</a:t>
            </a:r>
          </a:p>
          <a:p>
            <a:pPr lvl="0" algn="just"/>
            <a:r>
              <a:rPr lang="es-MX" sz="2700" b="1" dirty="0">
                <a:latin typeface="Agency FB" panose="020B0503020202020204" pitchFamily="34" charset="0"/>
              </a:rPr>
              <a:t>CONAGOPARE</a:t>
            </a:r>
          </a:p>
          <a:p>
            <a:pPr lvl="0" algn="just"/>
            <a:r>
              <a:rPr lang="es-MX" sz="2700" b="1" dirty="0">
                <a:latin typeface="Agency FB" panose="020B0503020202020204" pitchFamily="34" charset="0"/>
              </a:rPr>
              <a:t>CONVENIOS CON UNIVERSIDADES</a:t>
            </a:r>
            <a:endParaRPr lang="es-EC" sz="2700" dirty="0">
              <a:latin typeface="Agency FB" panose="020B0503020202020204" pitchFamily="34" charset="0"/>
            </a:endParaRPr>
          </a:p>
        </p:txBody>
      </p:sp>
      <p:pic>
        <p:nvPicPr>
          <p:cNvPr id="8" name="Imagen 7">
            <a:extLst>
              <a:ext uri="{FF2B5EF4-FFF2-40B4-BE49-F238E27FC236}">
                <a16:creationId xmlns:a16="http://schemas.microsoft.com/office/drawing/2014/main" id="{6FB1DF67-1314-4D4C-9CFB-D3459C7F74E0}"/>
              </a:ext>
            </a:extLst>
          </p:cNvPr>
          <p:cNvPicPr>
            <a:picLocks noChangeAspect="1"/>
          </p:cNvPicPr>
          <p:nvPr/>
        </p:nvPicPr>
        <p:blipFill>
          <a:blip r:embed="rId3"/>
          <a:stretch>
            <a:fillRect/>
          </a:stretch>
        </p:blipFill>
        <p:spPr>
          <a:xfrm>
            <a:off x="11416631" y="3009900"/>
            <a:ext cx="2745161" cy="316915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1" name="Imagen 10">
            <a:extLst>
              <a:ext uri="{FF2B5EF4-FFF2-40B4-BE49-F238E27FC236}">
                <a16:creationId xmlns:a16="http://schemas.microsoft.com/office/drawing/2014/main" id="{D2857B95-39DB-4527-AA9D-05DFC1C0B7D3}"/>
              </a:ext>
            </a:extLst>
          </p:cNvPr>
          <p:cNvPicPr>
            <a:picLocks noChangeAspect="1"/>
          </p:cNvPicPr>
          <p:nvPr/>
        </p:nvPicPr>
        <p:blipFill>
          <a:blip r:embed="rId4"/>
          <a:stretch>
            <a:fillRect/>
          </a:stretch>
        </p:blipFill>
        <p:spPr>
          <a:xfrm>
            <a:off x="14370584" y="2524248"/>
            <a:ext cx="3087074" cy="47148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0620004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6" y="7581900"/>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67980" y="-6962205"/>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212235" y="2439486"/>
            <a:ext cx="9252930" cy="1595969"/>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¿Cuál es la inversión del GAD parroquial en cuanto al componente social – cultural?</a:t>
            </a: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2" name="Rectángulo 1">
            <a:extLst>
              <a:ext uri="{FF2B5EF4-FFF2-40B4-BE49-F238E27FC236}">
                <a16:creationId xmlns:a16="http://schemas.microsoft.com/office/drawing/2014/main" id="{3381B73F-E502-4A22-8014-A9B8DB6B64FF}"/>
              </a:ext>
            </a:extLst>
          </p:cNvPr>
          <p:cNvSpPr/>
          <p:nvPr/>
        </p:nvSpPr>
        <p:spPr>
          <a:xfrm>
            <a:off x="684466" y="4334454"/>
            <a:ext cx="8610600" cy="4031873"/>
          </a:xfrm>
          <a:prstGeom prst="rect">
            <a:avLst/>
          </a:prstGeom>
        </p:spPr>
        <p:txBody>
          <a:bodyPr wrap="square">
            <a:spAutoFit/>
          </a:bodyPr>
          <a:lstStyle/>
          <a:p>
            <a:pPr lvl="0" algn="just"/>
            <a:r>
              <a:rPr lang="es-ES" sz="3200" dirty="0">
                <a:effectLst>
                  <a:outerShdw blurRad="38100" dist="38100" dir="2700000" algn="tl">
                    <a:srgbClr val="000000">
                      <a:alpha val="43137"/>
                    </a:srgbClr>
                  </a:outerShdw>
                </a:effectLst>
                <a:latin typeface="Agency FB" panose="020B0503020202020204" pitchFamily="34" charset="0"/>
              </a:rPr>
              <a:t>Con respecto al componente socio – cultural, se firmó convenio con el GAD. Provincial para fortalecer a la niñez y adolescencia en el deporte por un valor de $ 4.032,00.</a:t>
            </a:r>
          </a:p>
          <a:p>
            <a:pPr lvl="0" algn="just"/>
            <a:endParaRPr lang="es-ES" sz="3200" dirty="0">
              <a:effectLst>
                <a:outerShdw blurRad="38100" dist="38100" dir="2700000" algn="tl">
                  <a:srgbClr val="000000">
                    <a:alpha val="43137"/>
                  </a:srgbClr>
                </a:outerShdw>
              </a:effectLst>
              <a:latin typeface="Agency FB" panose="020B0503020202020204" pitchFamily="34" charset="0"/>
            </a:endParaRPr>
          </a:p>
          <a:p>
            <a:pPr lvl="0" algn="just"/>
            <a:r>
              <a:rPr lang="es-ES" sz="3200" dirty="0">
                <a:effectLst>
                  <a:outerShdw blurRad="38100" dist="38100" dir="2700000" algn="tl">
                    <a:srgbClr val="000000">
                      <a:alpha val="43137"/>
                    </a:srgbClr>
                  </a:outerShdw>
                </a:effectLst>
                <a:latin typeface="Agency FB" panose="020B0503020202020204" pitchFamily="34" charset="0"/>
              </a:rPr>
              <a:t>El GAD. Parroquial contrata una técnica social para gestionar ante las instituciones cantonales, provinciales y nacionales, y dar atención al sector vulnerable de nuestra parroquia por un valor de $ 7.020,00</a:t>
            </a:r>
            <a:endParaRPr lang="es-EC" sz="3200" dirty="0">
              <a:effectLst>
                <a:outerShdw blurRad="38100" dist="38100" dir="2700000" algn="tl">
                  <a:srgbClr val="000000">
                    <a:alpha val="43137"/>
                  </a:srgbClr>
                </a:outerShdw>
              </a:effectLst>
              <a:latin typeface="Agency FB" panose="020B0503020202020204" pitchFamily="34" charset="0"/>
            </a:endParaRPr>
          </a:p>
        </p:txBody>
      </p:sp>
      <p:grpSp>
        <p:nvGrpSpPr>
          <p:cNvPr id="11" name="Grupo 10">
            <a:extLst>
              <a:ext uri="{FF2B5EF4-FFF2-40B4-BE49-F238E27FC236}">
                <a16:creationId xmlns:a16="http://schemas.microsoft.com/office/drawing/2014/main" id="{9BE00227-6BAF-4B19-9DEA-0DB37C410B6A}"/>
              </a:ext>
            </a:extLst>
          </p:cNvPr>
          <p:cNvGrpSpPr/>
          <p:nvPr/>
        </p:nvGrpSpPr>
        <p:grpSpPr>
          <a:xfrm>
            <a:off x="10883459" y="2503388"/>
            <a:ext cx="7069466" cy="5001560"/>
            <a:chOff x="10761334" y="2258198"/>
            <a:chExt cx="7069466" cy="5001560"/>
          </a:xfrm>
        </p:grpSpPr>
        <p:pic>
          <p:nvPicPr>
            <p:cNvPr id="4" name="Imagen 3">
              <a:extLst>
                <a:ext uri="{FF2B5EF4-FFF2-40B4-BE49-F238E27FC236}">
                  <a16:creationId xmlns:a16="http://schemas.microsoft.com/office/drawing/2014/main" id="{7BB0623C-F04C-4802-A168-3C82F5316F78}"/>
                </a:ext>
              </a:extLst>
            </p:cNvPr>
            <p:cNvPicPr>
              <a:picLocks noChangeAspect="1"/>
            </p:cNvPicPr>
            <p:nvPr/>
          </p:nvPicPr>
          <p:blipFill rotWithShape="1">
            <a:blip r:embed="rId3"/>
            <a:srcRect r="1845"/>
            <a:stretch/>
          </p:blipFill>
          <p:spPr>
            <a:xfrm>
              <a:off x="10761334" y="2289827"/>
              <a:ext cx="3307778" cy="21829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0A3C0CBD-D6CF-4F7E-803D-6152F56F2262}"/>
                </a:ext>
              </a:extLst>
            </p:cNvPr>
            <p:cNvPicPr>
              <a:picLocks noChangeAspect="1"/>
            </p:cNvPicPr>
            <p:nvPr/>
          </p:nvPicPr>
          <p:blipFill>
            <a:blip r:embed="rId4"/>
            <a:stretch>
              <a:fillRect/>
            </a:stretch>
          </p:blipFill>
          <p:spPr>
            <a:xfrm>
              <a:off x="12649821" y="4773548"/>
              <a:ext cx="3286092" cy="24862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5F383D-61A5-48E5-B953-DDA8914E6C20}"/>
                </a:ext>
              </a:extLst>
            </p:cNvPr>
            <p:cNvPicPr>
              <a:picLocks noChangeAspect="1"/>
            </p:cNvPicPr>
            <p:nvPr/>
          </p:nvPicPr>
          <p:blipFill>
            <a:blip r:embed="rId5"/>
            <a:stretch>
              <a:fillRect/>
            </a:stretch>
          </p:blipFill>
          <p:spPr>
            <a:xfrm>
              <a:off x="14544708" y="2258198"/>
              <a:ext cx="3286092" cy="22145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990563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875442" y="2826172"/>
            <a:ext cx="8686800" cy="2281769"/>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¿Cuáles serían las debilidades y amenazas que tiene el GAD para realizar estas problemáticas planteadas?</a:t>
            </a: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2" name="Rectángulo 1">
            <a:extLst>
              <a:ext uri="{FF2B5EF4-FFF2-40B4-BE49-F238E27FC236}">
                <a16:creationId xmlns:a16="http://schemas.microsoft.com/office/drawing/2014/main" id="{3381B73F-E502-4A22-8014-A9B8DB6B64FF}"/>
              </a:ext>
            </a:extLst>
          </p:cNvPr>
          <p:cNvSpPr/>
          <p:nvPr/>
        </p:nvSpPr>
        <p:spPr>
          <a:xfrm>
            <a:off x="655334" y="5149755"/>
            <a:ext cx="8924517" cy="4524315"/>
          </a:xfrm>
          <a:prstGeom prst="rect">
            <a:avLst/>
          </a:prstGeom>
        </p:spPr>
        <p:txBody>
          <a:bodyPr wrap="square">
            <a:spAutoFit/>
          </a:bodyPr>
          <a:lstStyle/>
          <a:p>
            <a:pPr algn="just"/>
            <a:r>
              <a:rPr lang="es-MX" sz="3200" b="1" dirty="0">
                <a:effectLst>
                  <a:outerShdw blurRad="38100" dist="38100" dir="2700000" algn="tl">
                    <a:srgbClr val="000000">
                      <a:alpha val="43137"/>
                    </a:srgbClr>
                  </a:outerShdw>
                </a:effectLst>
                <a:latin typeface="Agency FB" panose="020B0503020202020204" pitchFamily="34" charset="0"/>
              </a:rPr>
              <a:t>Debilidades:</a:t>
            </a:r>
            <a:r>
              <a:rPr lang="es-MX" sz="3200" dirty="0">
                <a:effectLst>
                  <a:outerShdw blurRad="38100" dist="38100" dir="2700000" algn="tl">
                    <a:srgbClr val="000000">
                      <a:alpha val="43137"/>
                    </a:srgbClr>
                  </a:outerShdw>
                </a:effectLst>
                <a:latin typeface="Agency FB" panose="020B0503020202020204" pitchFamily="34" charset="0"/>
              </a:rPr>
              <a:t> la </a:t>
            </a:r>
            <a:r>
              <a:rPr lang="es-ES" sz="3200" dirty="0">
                <a:effectLst>
                  <a:outerShdw blurRad="38100" dist="38100" dir="2700000" algn="tl">
                    <a:srgbClr val="000000">
                      <a:alpha val="43137"/>
                    </a:srgbClr>
                  </a:outerShdw>
                </a:effectLst>
                <a:latin typeface="Agency FB" panose="020B0503020202020204" pitchFamily="34" charset="0"/>
              </a:rPr>
              <a:t>escasez de recursos financieros, materiales o humanos que limitan la capacidad de realizar ciertas actividades o alcanzar los  objetivos; así mismo </a:t>
            </a:r>
            <a:r>
              <a:rPr lang="es-MX" sz="3200" dirty="0">
                <a:effectLst>
                  <a:outerShdw blurRad="38100" dist="38100" dir="2700000" algn="tl">
                    <a:srgbClr val="000000">
                      <a:alpha val="43137"/>
                    </a:srgbClr>
                  </a:outerShdw>
                </a:effectLst>
                <a:latin typeface="Agency FB" panose="020B0503020202020204" pitchFamily="34" charset="0"/>
              </a:rPr>
              <a:t> las costumbres, creencias, hábitos, o poco interés.</a:t>
            </a:r>
          </a:p>
          <a:p>
            <a:pPr algn="just"/>
            <a:endParaRPr lang="es-EC" sz="3200" dirty="0">
              <a:effectLst>
                <a:outerShdw blurRad="38100" dist="38100" dir="2700000" algn="tl">
                  <a:srgbClr val="000000">
                    <a:alpha val="43137"/>
                  </a:srgbClr>
                </a:outerShdw>
              </a:effectLst>
              <a:latin typeface="Agency FB" panose="020B0503020202020204" pitchFamily="34" charset="0"/>
            </a:endParaRPr>
          </a:p>
          <a:p>
            <a:pPr algn="just"/>
            <a:r>
              <a:rPr lang="es-MX" sz="3200" b="1" dirty="0">
                <a:effectLst>
                  <a:outerShdw blurRad="38100" dist="38100" dir="2700000" algn="tl">
                    <a:srgbClr val="000000">
                      <a:alpha val="43137"/>
                    </a:srgbClr>
                  </a:outerShdw>
                </a:effectLst>
                <a:latin typeface="Agency FB" panose="020B0503020202020204" pitchFamily="34" charset="0"/>
              </a:rPr>
              <a:t>Amenazas:  </a:t>
            </a:r>
            <a:r>
              <a:rPr lang="es-MX" sz="3200" dirty="0">
                <a:effectLst>
                  <a:outerShdw blurRad="38100" dist="38100" dir="2700000" algn="tl">
                    <a:srgbClr val="000000">
                      <a:alpha val="43137"/>
                    </a:srgbClr>
                  </a:outerShdw>
                </a:effectLst>
                <a:latin typeface="Agency FB" panose="020B0503020202020204" pitchFamily="34" charset="0"/>
              </a:rPr>
              <a:t>el desinterés de los habitantes, lideres comunitarios, </a:t>
            </a:r>
            <a:r>
              <a:rPr lang="es-ES" sz="3200" dirty="0">
                <a:effectLst>
                  <a:outerShdw blurRad="38100" dist="38100" dir="2700000" algn="tl">
                    <a:srgbClr val="000000">
                      <a:alpha val="43137"/>
                    </a:srgbClr>
                  </a:outerShdw>
                </a:effectLst>
                <a:latin typeface="Agency FB" panose="020B0503020202020204" pitchFamily="34" charset="0"/>
              </a:rPr>
              <a:t>la disminución de los presupuestos del GAD, el cambio de costumbres, y la  adopción de nuevos hábitos.</a:t>
            </a:r>
            <a:endParaRPr lang="es-EC" sz="3200" dirty="0"/>
          </a:p>
          <a:p>
            <a:pPr lvl="0" algn="ctr"/>
            <a:endParaRPr lang="es-EC" sz="3200" dirty="0">
              <a:effectLst>
                <a:outerShdw blurRad="38100" dist="38100" dir="2700000" algn="tl">
                  <a:srgbClr val="000000">
                    <a:alpha val="43137"/>
                  </a:srgbClr>
                </a:outerShdw>
              </a:effectLst>
              <a:latin typeface="Agency FB" panose="020B0503020202020204" pitchFamily="34" charset="0"/>
            </a:endParaRPr>
          </a:p>
        </p:txBody>
      </p:sp>
      <p:pic>
        <p:nvPicPr>
          <p:cNvPr id="4" name="Imagen 3">
            <a:extLst>
              <a:ext uri="{FF2B5EF4-FFF2-40B4-BE49-F238E27FC236}">
                <a16:creationId xmlns:a16="http://schemas.microsoft.com/office/drawing/2014/main" id="{50F4BC2B-C4C7-41F8-A19B-27D45DEA2999}"/>
              </a:ext>
            </a:extLst>
          </p:cNvPr>
          <p:cNvPicPr>
            <a:picLocks noChangeAspect="1"/>
          </p:cNvPicPr>
          <p:nvPr/>
        </p:nvPicPr>
        <p:blipFill>
          <a:blip r:embed="rId3"/>
          <a:stretch>
            <a:fillRect/>
          </a:stretch>
        </p:blipFill>
        <p:spPr>
          <a:xfrm>
            <a:off x="10744200" y="2826172"/>
            <a:ext cx="6786968" cy="38861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22924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144000" y="1121271"/>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53884" y="6667500"/>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717206" y="-5315080"/>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Google Shape;412;p36">
            <a:extLst>
              <a:ext uri="{FF2B5EF4-FFF2-40B4-BE49-F238E27FC236}">
                <a16:creationId xmlns:a16="http://schemas.microsoft.com/office/drawing/2014/main" id="{37038504-086B-411E-96B5-CE3925D22614}"/>
              </a:ext>
            </a:extLst>
          </p:cNvPr>
          <p:cNvSpPr txBox="1">
            <a:spLocks/>
          </p:cNvSpPr>
          <p:nvPr/>
        </p:nvSpPr>
        <p:spPr>
          <a:xfrm>
            <a:off x="2122001" y="3497949"/>
            <a:ext cx="6500197" cy="14478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s-EC" sz="4000" dirty="0">
                <a:latin typeface="Arial Black" panose="020B0A04020102020204" pitchFamily="34" charset="0"/>
              </a:rPr>
              <a:t>Mesa de Trabajo  </a:t>
            </a:r>
            <a:br>
              <a:rPr lang="es-EC" sz="4000" dirty="0">
                <a:latin typeface="Arial Black" panose="020B0A04020102020204" pitchFamily="34" charset="0"/>
              </a:rPr>
            </a:br>
            <a:r>
              <a:rPr lang="es-EC" sz="4000" dirty="0">
                <a:latin typeface="Arial Black" panose="020B0A04020102020204" pitchFamily="34" charset="0"/>
              </a:rPr>
              <a:t>Tema:</a:t>
            </a:r>
          </a:p>
        </p:txBody>
      </p:sp>
      <p:sp>
        <p:nvSpPr>
          <p:cNvPr id="17" name="Google Shape;411;p36">
            <a:extLst>
              <a:ext uri="{FF2B5EF4-FFF2-40B4-BE49-F238E27FC236}">
                <a16:creationId xmlns:a16="http://schemas.microsoft.com/office/drawing/2014/main" id="{0E66A3BE-8655-4F3F-9B13-5CA881A5D6BE}"/>
              </a:ext>
            </a:extLst>
          </p:cNvPr>
          <p:cNvSpPr txBox="1">
            <a:spLocks/>
          </p:cNvSpPr>
          <p:nvPr/>
        </p:nvSpPr>
        <p:spPr>
          <a:xfrm>
            <a:off x="1295400" y="5560550"/>
            <a:ext cx="7046514" cy="848510"/>
          </a:xfrm>
          <a:prstGeom prst="rect">
            <a:avLst/>
          </a:prstGeom>
        </p:spPr>
        <p:txBody>
          <a:bodyPr spcFirstLastPara="1" wrap="square" lIns="91425" tIns="91425" rIns="91425" bIns="91425"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s-EC" sz="3600" dirty="0">
                <a:latin typeface="Rockwell Extra Bold" panose="02060903040505020403" pitchFamily="18" charset="0"/>
              </a:rPr>
              <a:t>Económico - Productivo</a:t>
            </a:r>
          </a:p>
        </p:txBody>
      </p:sp>
      <p:pic>
        <p:nvPicPr>
          <p:cNvPr id="23" name="Imagen 22">
            <a:extLst>
              <a:ext uri="{FF2B5EF4-FFF2-40B4-BE49-F238E27FC236}">
                <a16:creationId xmlns:a16="http://schemas.microsoft.com/office/drawing/2014/main" id="{96AC3C7B-AD7F-4AE5-A97B-EE10D5B93351}"/>
              </a:ext>
            </a:extLst>
          </p:cNvPr>
          <p:cNvPicPr>
            <a:picLocks noChangeAspect="1"/>
          </p:cNvPicPr>
          <p:nvPr/>
        </p:nvPicPr>
        <p:blipFill>
          <a:blip r:embed="rId3"/>
          <a:stretch>
            <a:fillRect/>
          </a:stretch>
        </p:blipFill>
        <p:spPr>
          <a:xfrm>
            <a:off x="12573000" y="4381500"/>
            <a:ext cx="3504171" cy="3504171"/>
          </a:xfrm>
          <a:prstGeom prst="rect">
            <a:avLst/>
          </a:prstGeom>
        </p:spPr>
      </p:pic>
    </p:spTree>
    <p:extLst>
      <p:ext uri="{BB962C8B-B14F-4D97-AF65-F5344CB8AC3E}">
        <p14:creationId xmlns:p14="http://schemas.microsoft.com/office/powerpoint/2010/main" val="445103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671346" y="134740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1107143" y="8852840"/>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1107142" y="-7344883"/>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599440" y="2590800"/>
            <a:ext cx="8686800" cy="216492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¿Qué ha hecho el GAD para realizar esta gestión?</a:t>
            </a:r>
          </a:p>
          <a:p>
            <a:r>
              <a:rPr lang="es-ES"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r>
              <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Falta de centro de acopio (terreno) agricultores)</a:t>
            </a: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2" name="Rectángulo 1">
            <a:extLst>
              <a:ext uri="{FF2B5EF4-FFF2-40B4-BE49-F238E27FC236}">
                <a16:creationId xmlns:a16="http://schemas.microsoft.com/office/drawing/2014/main" id="{3381B73F-E502-4A22-8014-A9B8DB6B64FF}"/>
              </a:ext>
            </a:extLst>
          </p:cNvPr>
          <p:cNvSpPr/>
          <p:nvPr/>
        </p:nvSpPr>
        <p:spPr>
          <a:xfrm>
            <a:off x="990600" y="5181600"/>
            <a:ext cx="8602146" cy="3970318"/>
          </a:xfrm>
          <a:prstGeom prst="rect">
            <a:avLst/>
          </a:prstGeom>
        </p:spPr>
        <p:txBody>
          <a:bodyPr wrap="square">
            <a:spAutoFit/>
          </a:bodyPr>
          <a:lstStyle/>
          <a:p>
            <a:pPr algn="just"/>
            <a:r>
              <a:rPr lang="es-MX" sz="4400" dirty="0">
                <a:latin typeface="Agency FB" panose="020B0503020202020204" pitchFamily="34" charset="0"/>
              </a:rPr>
              <a:t>Se ha gestionado ante las autoridades competentes, para dar continuidad a lo solicitado, se está elaborando en la actualidad un proyecto para ingresarlo al Ministerio de Agricultura.</a:t>
            </a:r>
            <a:endParaRPr lang="es-EC" sz="4400" dirty="0">
              <a:latin typeface="Agency FB" panose="020B0503020202020204" pitchFamily="34" charset="0"/>
            </a:endParaRPr>
          </a:p>
          <a:p>
            <a:pPr lvl="0" algn="ctr"/>
            <a:endParaRPr lang="es-EC" sz="3200" dirty="0">
              <a:effectLst>
                <a:outerShdw blurRad="38100" dist="38100" dir="2700000" algn="tl">
                  <a:srgbClr val="000000">
                    <a:alpha val="43137"/>
                  </a:srgbClr>
                </a:outerShdw>
              </a:effectLst>
              <a:latin typeface="Agency FB" panose="020B0503020202020204" pitchFamily="34" charset="0"/>
            </a:endParaRPr>
          </a:p>
        </p:txBody>
      </p:sp>
      <p:grpSp>
        <p:nvGrpSpPr>
          <p:cNvPr id="10" name="Grupo 9">
            <a:extLst>
              <a:ext uri="{FF2B5EF4-FFF2-40B4-BE49-F238E27FC236}">
                <a16:creationId xmlns:a16="http://schemas.microsoft.com/office/drawing/2014/main" id="{88BB48C3-06ED-4F33-A0C5-CEA9186A3841}"/>
              </a:ext>
            </a:extLst>
          </p:cNvPr>
          <p:cNvGrpSpPr/>
          <p:nvPr/>
        </p:nvGrpSpPr>
        <p:grpSpPr>
          <a:xfrm>
            <a:off x="12042000" y="2092586"/>
            <a:ext cx="5255400" cy="6632314"/>
            <a:chOff x="12042000" y="2092586"/>
            <a:chExt cx="5255400" cy="6632314"/>
          </a:xfrm>
        </p:grpSpPr>
        <p:pic>
          <p:nvPicPr>
            <p:cNvPr id="4" name="Imagen 3"/>
            <p:cNvPicPr>
              <a:picLocks noChangeAspect="1"/>
            </p:cNvPicPr>
            <p:nvPr/>
          </p:nvPicPr>
          <p:blipFill>
            <a:blip r:embed="rId3"/>
            <a:stretch>
              <a:fillRect/>
            </a:stretch>
          </p:blipFill>
          <p:spPr>
            <a:xfrm>
              <a:off x="12043033" y="2095499"/>
              <a:ext cx="2587367" cy="3266199"/>
            </a:xfrm>
            <a:prstGeom prst="rect">
              <a:avLst/>
            </a:prstGeom>
          </p:spPr>
        </p:pic>
        <p:pic>
          <p:nvPicPr>
            <p:cNvPr id="7" name="Imagen 6"/>
            <p:cNvPicPr>
              <a:picLocks noChangeAspect="1"/>
            </p:cNvPicPr>
            <p:nvPr/>
          </p:nvPicPr>
          <p:blipFill>
            <a:blip r:embed="rId4"/>
            <a:stretch>
              <a:fillRect/>
            </a:stretch>
          </p:blipFill>
          <p:spPr>
            <a:xfrm>
              <a:off x="14709000" y="2092586"/>
              <a:ext cx="2588400" cy="3266199"/>
            </a:xfrm>
            <a:prstGeom prst="rect">
              <a:avLst/>
            </a:prstGeom>
          </p:spPr>
        </p:pic>
        <p:pic>
          <p:nvPicPr>
            <p:cNvPr id="8" name="Imagen 7"/>
            <p:cNvPicPr>
              <a:picLocks noChangeAspect="1"/>
            </p:cNvPicPr>
            <p:nvPr/>
          </p:nvPicPr>
          <p:blipFill>
            <a:blip r:embed="rId5"/>
            <a:stretch>
              <a:fillRect/>
            </a:stretch>
          </p:blipFill>
          <p:spPr>
            <a:xfrm>
              <a:off x="12042000" y="5489638"/>
              <a:ext cx="2588400" cy="3235262"/>
            </a:xfrm>
            <a:prstGeom prst="rect">
              <a:avLst/>
            </a:prstGeom>
          </p:spPr>
        </p:pic>
        <p:pic>
          <p:nvPicPr>
            <p:cNvPr id="9" name="Imagen 8"/>
            <p:cNvPicPr>
              <a:picLocks noChangeAspect="1"/>
            </p:cNvPicPr>
            <p:nvPr/>
          </p:nvPicPr>
          <p:blipFill>
            <a:blip r:embed="rId6"/>
            <a:stretch>
              <a:fillRect/>
            </a:stretch>
          </p:blipFill>
          <p:spPr>
            <a:xfrm>
              <a:off x="14706600" y="5491837"/>
              <a:ext cx="2588400" cy="3233063"/>
            </a:xfrm>
            <a:prstGeom prst="rect">
              <a:avLst/>
            </a:prstGeom>
          </p:spPr>
        </p:pic>
      </p:grpSp>
    </p:spTree>
    <p:extLst>
      <p:ext uri="{BB962C8B-B14F-4D97-AF65-F5344CB8AC3E}">
        <p14:creationId xmlns:p14="http://schemas.microsoft.com/office/powerpoint/2010/main" val="678514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686850" y="2421787"/>
            <a:ext cx="8686800" cy="231732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¿Qué gestión ha realizado el GAD por estas iniciativas?</a:t>
            </a:r>
          </a:p>
          <a:p>
            <a:r>
              <a:rPr lang="es-ES"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r>
              <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falta de iniciativa y componentes de grupos de emprendedores asociaciones)</a:t>
            </a: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2" name="Rectángulo 1">
            <a:extLst>
              <a:ext uri="{FF2B5EF4-FFF2-40B4-BE49-F238E27FC236}">
                <a16:creationId xmlns:a16="http://schemas.microsoft.com/office/drawing/2014/main" id="{3381B73F-E502-4A22-8014-A9B8DB6B64FF}"/>
              </a:ext>
            </a:extLst>
          </p:cNvPr>
          <p:cNvSpPr/>
          <p:nvPr/>
        </p:nvSpPr>
        <p:spPr>
          <a:xfrm>
            <a:off x="931223" y="5099525"/>
            <a:ext cx="8235017" cy="4401205"/>
          </a:xfrm>
          <a:prstGeom prst="rect">
            <a:avLst/>
          </a:prstGeom>
        </p:spPr>
        <p:txBody>
          <a:bodyPr wrap="square">
            <a:spAutoFit/>
          </a:bodyPr>
          <a:lstStyle/>
          <a:p>
            <a:pPr algn="just"/>
            <a:r>
              <a:rPr lang="es-ES" sz="4000" dirty="0">
                <a:latin typeface="Agency FB" panose="020B0503020202020204" pitchFamily="34" charset="0"/>
              </a:rPr>
              <a:t>Gestionando talleres, seminarios y cursos de capacitación en temas relevantes para emprendedores, como planificación empresarial, marketing digital, entre otros; también organizando ferias, festivales, exposiciones y mercados locales, donde los emprendedores puedan mostrar y vender sus productos.</a:t>
            </a:r>
            <a:endParaRPr lang="es-EC" sz="4000" dirty="0">
              <a:latin typeface="Agency FB" panose="020B0503020202020204" pitchFamily="34" charset="0"/>
            </a:endParaRPr>
          </a:p>
        </p:txBody>
      </p:sp>
      <p:grpSp>
        <p:nvGrpSpPr>
          <p:cNvPr id="10" name="Grupo 9">
            <a:extLst>
              <a:ext uri="{FF2B5EF4-FFF2-40B4-BE49-F238E27FC236}">
                <a16:creationId xmlns:a16="http://schemas.microsoft.com/office/drawing/2014/main" id="{E4C55068-EE46-48FC-9669-0A6ECE975BA6}"/>
              </a:ext>
            </a:extLst>
          </p:cNvPr>
          <p:cNvGrpSpPr/>
          <p:nvPr/>
        </p:nvGrpSpPr>
        <p:grpSpPr>
          <a:xfrm>
            <a:off x="10868011" y="2564359"/>
            <a:ext cx="6488766" cy="4749044"/>
            <a:chOff x="10868011" y="2564359"/>
            <a:chExt cx="6488766" cy="4749044"/>
          </a:xfrm>
        </p:grpSpPr>
        <p:pic>
          <p:nvPicPr>
            <p:cNvPr id="4" name="Imagen 3"/>
            <p:cNvPicPr>
              <a:picLocks noChangeAspect="1"/>
            </p:cNvPicPr>
            <p:nvPr/>
          </p:nvPicPr>
          <p:blipFill>
            <a:blip r:embed="rId3"/>
            <a:stretch>
              <a:fillRect/>
            </a:stretch>
          </p:blipFill>
          <p:spPr>
            <a:xfrm>
              <a:off x="13964674" y="4881687"/>
              <a:ext cx="3392103" cy="24317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p:cNvPicPr>
              <a:picLocks noChangeAspect="1"/>
            </p:cNvPicPr>
            <p:nvPr/>
          </p:nvPicPr>
          <p:blipFill>
            <a:blip r:embed="rId4"/>
            <a:stretch>
              <a:fillRect/>
            </a:stretch>
          </p:blipFill>
          <p:spPr>
            <a:xfrm>
              <a:off x="10868011" y="4916909"/>
              <a:ext cx="3090801" cy="23964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p:cNvPicPr>
              <a:picLocks noChangeAspect="1"/>
            </p:cNvPicPr>
            <p:nvPr/>
          </p:nvPicPr>
          <p:blipFill>
            <a:blip r:embed="rId5"/>
            <a:stretch>
              <a:fillRect/>
            </a:stretch>
          </p:blipFill>
          <p:spPr>
            <a:xfrm>
              <a:off x="13938431" y="2564359"/>
              <a:ext cx="3418346" cy="23173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D0D85CAB-E754-4340-AA0B-3954AF35AD46}"/>
                </a:ext>
              </a:extLst>
            </p:cNvPr>
            <p:cNvPicPr>
              <a:picLocks noChangeAspect="1"/>
            </p:cNvPicPr>
            <p:nvPr/>
          </p:nvPicPr>
          <p:blipFill>
            <a:blip r:embed="rId6"/>
            <a:stretch>
              <a:fillRect/>
            </a:stretch>
          </p:blipFill>
          <p:spPr>
            <a:xfrm>
              <a:off x="10868012" y="2582849"/>
              <a:ext cx="3090801" cy="23173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142199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67590" y="479750"/>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875441" y="2388163"/>
            <a:ext cx="8686800" cy="246972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¿Cuál fue el seguimiento que realizó el GAD a las capacitaciones?</a:t>
            </a:r>
          </a:p>
          <a:p>
            <a:r>
              <a:rPr lang="es-ES"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r>
              <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Poco interés a capacitaciones realizadas al sector productivas por instituciones)</a:t>
            </a: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2" name="Rectángulo 1">
            <a:extLst>
              <a:ext uri="{FF2B5EF4-FFF2-40B4-BE49-F238E27FC236}">
                <a16:creationId xmlns:a16="http://schemas.microsoft.com/office/drawing/2014/main" id="{3381B73F-E502-4A22-8014-A9B8DB6B64FF}"/>
              </a:ext>
            </a:extLst>
          </p:cNvPr>
          <p:cNvSpPr/>
          <p:nvPr/>
        </p:nvSpPr>
        <p:spPr>
          <a:xfrm>
            <a:off x="402362" y="5205792"/>
            <a:ext cx="9334003" cy="4832092"/>
          </a:xfrm>
          <a:prstGeom prst="rect">
            <a:avLst/>
          </a:prstGeom>
        </p:spPr>
        <p:txBody>
          <a:bodyPr wrap="square">
            <a:spAutoFit/>
          </a:bodyPr>
          <a:lstStyle/>
          <a:p>
            <a:pPr algn="just"/>
            <a:r>
              <a:rPr lang="es-ES" sz="4400" dirty="0">
                <a:latin typeface="Agency FB" panose="020B0503020202020204" pitchFamily="34" charset="0"/>
              </a:rPr>
              <a:t>Motivar a los emprendedores para que asistan a las capacitaciones, y participen  en ferias locales, en coordinación  con los técnicos del GAD parroquial, cantonal y provincial, de esta manera se  proporciona asistencia técnica, para garantizar el éxito continuo de los emprendimientos productivos en la comunidad</a:t>
            </a:r>
            <a:r>
              <a:rPr lang="es-MX" sz="4400" dirty="0">
                <a:latin typeface="Agency FB" panose="020B0503020202020204" pitchFamily="34" charset="0"/>
              </a:rPr>
              <a:t>.</a:t>
            </a:r>
            <a:endParaRPr lang="es-EC" sz="4400" dirty="0">
              <a:latin typeface="Agency FB" panose="020B0503020202020204" pitchFamily="34" charset="0"/>
            </a:endParaRPr>
          </a:p>
        </p:txBody>
      </p:sp>
      <p:grpSp>
        <p:nvGrpSpPr>
          <p:cNvPr id="8" name="Grupo 7">
            <a:extLst>
              <a:ext uri="{FF2B5EF4-FFF2-40B4-BE49-F238E27FC236}">
                <a16:creationId xmlns:a16="http://schemas.microsoft.com/office/drawing/2014/main" id="{D83686EE-2357-4E33-8151-6143853C51E6}"/>
              </a:ext>
            </a:extLst>
          </p:cNvPr>
          <p:cNvGrpSpPr/>
          <p:nvPr/>
        </p:nvGrpSpPr>
        <p:grpSpPr>
          <a:xfrm>
            <a:off x="11023815" y="2171700"/>
            <a:ext cx="6207636" cy="5257800"/>
            <a:chOff x="11023815" y="2171700"/>
            <a:chExt cx="6207636" cy="5257800"/>
          </a:xfrm>
        </p:grpSpPr>
        <p:pic>
          <p:nvPicPr>
            <p:cNvPr id="4" name="Imagen 3">
              <a:extLst>
                <a:ext uri="{FF2B5EF4-FFF2-40B4-BE49-F238E27FC236}">
                  <a16:creationId xmlns:a16="http://schemas.microsoft.com/office/drawing/2014/main" id="{15DCC293-3C92-4E51-A688-7D183A577ECA}"/>
                </a:ext>
              </a:extLst>
            </p:cNvPr>
            <p:cNvPicPr>
              <a:picLocks noChangeAspect="1"/>
            </p:cNvPicPr>
            <p:nvPr/>
          </p:nvPicPr>
          <p:blipFill>
            <a:blip r:embed="rId3"/>
            <a:stretch>
              <a:fillRect/>
            </a:stretch>
          </p:blipFill>
          <p:spPr>
            <a:xfrm>
              <a:off x="11023815" y="2171700"/>
              <a:ext cx="6207636" cy="2686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8B01FE4-7D81-4E89-AE3C-E80D9770CC25}"/>
                </a:ext>
              </a:extLst>
            </p:cNvPr>
            <p:cNvPicPr>
              <a:picLocks noChangeAspect="1"/>
            </p:cNvPicPr>
            <p:nvPr/>
          </p:nvPicPr>
          <p:blipFill>
            <a:blip r:embed="rId4"/>
            <a:stretch>
              <a:fillRect/>
            </a:stretch>
          </p:blipFill>
          <p:spPr>
            <a:xfrm>
              <a:off x="11023815" y="4743309"/>
              <a:ext cx="6207636" cy="26861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17" name="Group 9">
            <a:extLst>
              <a:ext uri="{FF2B5EF4-FFF2-40B4-BE49-F238E27FC236}">
                <a16:creationId xmlns:a16="http://schemas.microsoft.com/office/drawing/2014/main" id="{8C7A7EDA-6B64-4353-97C6-1ABD52A36D1E}"/>
              </a:ext>
            </a:extLst>
          </p:cNvPr>
          <p:cNvGrpSpPr/>
          <p:nvPr/>
        </p:nvGrpSpPr>
        <p:grpSpPr>
          <a:xfrm rot="-10800000">
            <a:off x="10869605" y="7658099"/>
            <a:ext cx="7046513" cy="9312442"/>
            <a:chOff x="0" y="0"/>
            <a:chExt cx="4064946" cy="5372100"/>
          </a:xfrm>
        </p:grpSpPr>
        <p:sp>
          <p:nvSpPr>
            <p:cNvPr id="23" name="Freeform 10">
              <a:extLst>
                <a:ext uri="{FF2B5EF4-FFF2-40B4-BE49-F238E27FC236}">
                  <a16:creationId xmlns:a16="http://schemas.microsoft.com/office/drawing/2014/main" id="{71992CFF-6043-4F9E-8A7C-DA7B91FD75A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Tree>
    <p:extLst>
      <p:ext uri="{BB962C8B-B14F-4D97-AF65-F5344CB8AC3E}">
        <p14:creationId xmlns:p14="http://schemas.microsoft.com/office/powerpoint/2010/main" val="2754662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144000" y="1121271"/>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53884" y="6667500"/>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717206" y="-5315080"/>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Google Shape;412;p36">
            <a:extLst>
              <a:ext uri="{FF2B5EF4-FFF2-40B4-BE49-F238E27FC236}">
                <a16:creationId xmlns:a16="http://schemas.microsoft.com/office/drawing/2014/main" id="{37038504-086B-411E-96B5-CE3925D22614}"/>
              </a:ext>
            </a:extLst>
          </p:cNvPr>
          <p:cNvSpPr txBox="1">
            <a:spLocks/>
          </p:cNvSpPr>
          <p:nvPr/>
        </p:nvSpPr>
        <p:spPr>
          <a:xfrm>
            <a:off x="2122001" y="3497949"/>
            <a:ext cx="6500197" cy="1447800"/>
          </a:xfrm>
          <a:prstGeom prst="rect">
            <a:avLst/>
          </a:prstGeom>
        </p:spPr>
        <p:txBody>
          <a:bodyPr spcFirstLastPara="1" wrap="square" lIns="91425" tIns="91425" rIns="91425" bIns="91425" anchor="t"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0"/>
              </a:spcBef>
            </a:pPr>
            <a:r>
              <a:rPr lang="es-EC" sz="4000" dirty="0">
                <a:latin typeface="Arial Black" panose="020B0A04020102020204" pitchFamily="34" charset="0"/>
              </a:rPr>
              <a:t>Mesa de Trabajo  </a:t>
            </a:r>
            <a:br>
              <a:rPr lang="es-EC" sz="4000" dirty="0">
                <a:latin typeface="Arial Black" panose="020B0A04020102020204" pitchFamily="34" charset="0"/>
              </a:rPr>
            </a:br>
            <a:r>
              <a:rPr lang="es-EC" sz="4000" dirty="0">
                <a:latin typeface="Arial Black" panose="020B0A04020102020204" pitchFamily="34" charset="0"/>
              </a:rPr>
              <a:t>Tema:</a:t>
            </a:r>
          </a:p>
        </p:txBody>
      </p:sp>
      <p:sp>
        <p:nvSpPr>
          <p:cNvPr id="17" name="Google Shape;411;p36">
            <a:extLst>
              <a:ext uri="{FF2B5EF4-FFF2-40B4-BE49-F238E27FC236}">
                <a16:creationId xmlns:a16="http://schemas.microsoft.com/office/drawing/2014/main" id="{0E66A3BE-8655-4F3F-9B13-5CA881A5D6BE}"/>
              </a:ext>
            </a:extLst>
          </p:cNvPr>
          <p:cNvSpPr txBox="1">
            <a:spLocks/>
          </p:cNvSpPr>
          <p:nvPr/>
        </p:nvSpPr>
        <p:spPr>
          <a:xfrm>
            <a:off x="1086540" y="5560550"/>
            <a:ext cx="7046514" cy="848510"/>
          </a:xfrm>
          <a:prstGeom prst="rect">
            <a:avLst/>
          </a:prstGeom>
        </p:spPr>
        <p:txBody>
          <a:bodyPr spcFirstLastPara="1" wrap="square" lIns="91425" tIns="91425" rIns="91425" bIns="91425"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Font typeface="Arial" pitchFamily="34" charset="0"/>
              <a:buNone/>
            </a:pPr>
            <a:r>
              <a:rPr lang="es-EC" sz="3600" dirty="0">
                <a:latin typeface="Rockwell Extra Bold" panose="02060903040505020403" pitchFamily="18" charset="0"/>
              </a:rPr>
              <a:t>Gestión del riesgo</a:t>
            </a:r>
          </a:p>
        </p:txBody>
      </p:sp>
      <p:pic>
        <p:nvPicPr>
          <p:cNvPr id="18" name="Imagen 17">
            <a:extLst>
              <a:ext uri="{FF2B5EF4-FFF2-40B4-BE49-F238E27FC236}">
                <a16:creationId xmlns:a16="http://schemas.microsoft.com/office/drawing/2014/main" id="{3EEF6DE7-4907-4DD6-8C2C-C6333C9C4086}"/>
              </a:ext>
            </a:extLst>
          </p:cNvPr>
          <p:cNvPicPr>
            <a:picLocks noChangeAspect="1"/>
          </p:cNvPicPr>
          <p:nvPr/>
        </p:nvPicPr>
        <p:blipFill>
          <a:blip r:embed="rId3"/>
          <a:stretch>
            <a:fillRect/>
          </a:stretch>
        </p:blipFill>
        <p:spPr>
          <a:xfrm>
            <a:off x="12344400" y="4252980"/>
            <a:ext cx="4312159" cy="4312159"/>
          </a:xfrm>
          <a:prstGeom prst="rect">
            <a:avLst/>
          </a:prstGeom>
          <a:ln>
            <a:noFill/>
          </a:ln>
        </p:spPr>
      </p:pic>
    </p:spTree>
    <p:extLst>
      <p:ext uri="{BB962C8B-B14F-4D97-AF65-F5344CB8AC3E}">
        <p14:creationId xmlns:p14="http://schemas.microsoft.com/office/powerpoint/2010/main" val="1370802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344599" y="416550"/>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869605" y="765809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604377" y="-7153456"/>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578404" y="2414001"/>
            <a:ext cx="8686800" cy="246972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¿Qué acciones ha realizado el GAD para mitigar estos riesgos?</a:t>
            </a:r>
          </a:p>
          <a:p>
            <a:r>
              <a:rPr lang="es-ES"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r>
              <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Casas construidas en zona de riesgo)</a:t>
            </a: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2" name="Rectángulo 1">
            <a:extLst>
              <a:ext uri="{FF2B5EF4-FFF2-40B4-BE49-F238E27FC236}">
                <a16:creationId xmlns:a16="http://schemas.microsoft.com/office/drawing/2014/main" id="{3381B73F-E502-4A22-8014-A9B8DB6B64FF}"/>
              </a:ext>
            </a:extLst>
          </p:cNvPr>
          <p:cNvSpPr/>
          <p:nvPr/>
        </p:nvSpPr>
        <p:spPr>
          <a:xfrm>
            <a:off x="804296" y="5135880"/>
            <a:ext cx="8235017" cy="4524315"/>
          </a:xfrm>
          <a:prstGeom prst="rect">
            <a:avLst/>
          </a:prstGeom>
        </p:spPr>
        <p:txBody>
          <a:bodyPr wrap="square">
            <a:spAutoFit/>
          </a:bodyPr>
          <a:lstStyle/>
          <a:p>
            <a:pPr algn="just"/>
            <a:r>
              <a:rPr lang="es-ES" sz="3600" dirty="0">
                <a:effectLst>
                  <a:outerShdw blurRad="38100" dist="38100" dir="2700000" algn="tl">
                    <a:srgbClr val="000000">
                      <a:alpha val="43137"/>
                    </a:srgbClr>
                  </a:outerShdw>
                </a:effectLst>
                <a:latin typeface="Agency FB" panose="020B0503020202020204" pitchFamily="34" charset="0"/>
              </a:rPr>
              <a:t>Aunque la competencia directa sobre la construcción de casas en zonas de alto riesgo recae en el Gobierno Autónomo Descentralizado (GAD) municipal, se busca articular campañas de educación y sensibilización en la comunidad, sobre los riesgos asociados con la construcción en zonas de alto riesgo, destacando los peligros potenciales y las medidas de seguridad necesarias.</a:t>
            </a:r>
            <a:endParaRPr lang="es-EC" sz="2800" dirty="0">
              <a:effectLst>
                <a:outerShdw blurRad="38100" dist="38100" dir="2700000" algn="tl">
                  <a:srgbClr val="000000">
                    <a:alpha val="43137"/>
                  </a:srgbClr>
                </a:outerShdw>
              </a:effectLst>
              <a:latin typeface="Agency FB" panose="020B0503020202020204" pitchFamily="34" charset="0"/>
            </a:endParaRPr>
          </a:p>
        </p:txBody>
      </p:sp>
      <p:grpSp>
        <p:nvGrpSpPr>
          <p:cNvPr id="11" name="Grupo 10">
            <a:extLst>
              <a:ext uri="{FF2B5EF4-FFF2-40B4-BE49-F238E27FC236}">
                <a16:creationId xmlns:a16="http://schemas.microsoft.com/office/drawing/2014/main" id="{C4A6977E-01A1-4BEA-A050-CB3C80B51CAB}"/>
              </a:ext>
            </a:extLst>
          </p:cNvPr>
          <p:cNvGrpSpPr/>
          <p:nvPr/>
        </p:nvGrpSpPr>
        <p:grpSpPr>
          <a:xfrm>
            <a:off x="10897317" y="2628900"/>
            <a:ext cx="6468163" cy="4480056"/>
            <a:chOff x="10897317" y="2628900"/>
            <a:chExt cx="6468163" cy="4480056"/>
          </a:xfrm>
        </p:grpSpPr>
        <p:grpSp>
          <p:nvGrpSpPr>
            <p:cNvPr id="9" name="Grupo 8">
              <a:extLst>
                <a:ext uri="{FF2B5EF4-FFF2-40B4-BE49-F238E27FC236}">
                  <a16:creationId xmlns:a16="http://schemas.microsoft.com/office/drawing/2014/main" id="{5B1FCBCE-F5FD-4AF1-94F7-6D8D0BB4F791}"/>
                </a:ext>
              </a:extLst>
            </p:cNvPr>
            <p:cNvGrpSpPr/>
            <p:nvPr/>
          </p:nvGrpSpPr>
          <p:grpSpPr>
            <a:xfrm>
              <a:off x="10897317" y="2628900"/>
              <a:ext cx="6379156" cy="4457765"/>
              <a:chOff x="10604377" y="2952066"/>
              <a:chExt cx="6379156" cy="4457765"/>
            </a:xfrm>
          </p:grpSpPr>
          <p:pic>
            <p:nvPicPr>
              <p:cNvPr id="4" name="Imagen 3">
                <a:extLst>
                  <a:ext uri="{FF2B5EF4-FFF2-40B4-BE49-F238E27FC236}">
                    <a16:creationId xmlns:a16="http://schemas.microsoft.com/office/drawing/2014/main" id="{9AFE56CF-3CA9-4EE5-BE8C-398B779B18A0}"/>
                  </a:ext>
                </a:extLst>
              </p:cNvPr>
              <p:cNvPicPr>
                <a:picLocks noChangeAspect="1"/>
              </p:cNvPicPr>
              <p:nvPr/>
            </p:nvPicPr>
            <p:blipFill>
              <a:blip r:embed="rId3"/>
              <a:stretch>
                <a:fillRect/>
              </a:stretch>
            </p:blipFill>
            <p:spPr>
              <a:xfrm>
                <a:off x="10604377" y="2952067"/>
                <a:ext cx="3290888" cy="20399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33DE8672-6E83-41B3-B797-4E54EAA79CE5}"/>
                  </a:ext>
                </a:extLst>
              </p:cNvPr>
              <p:cNvPicPr>
                <a:picLocks noChangeAspect="1"/>
              </p:cNvPicPr>
              <p:nvPr/>
            </p:nvPicPr>
            <p:blipFill>
              <a:blip r:embed="rId4"/>
              <a:stretch>
                <a:fillRect/>
              </a:stretch>
            </p:blipFill>
            <p:spPr>
              <a:xfrm>
                <a:off x="14069441" y="2952066"/>
                <a:ext cx="2914092" cy="203992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89D5852D-4228-4786-AF94-13505DF19955}"/>
                  </a:ext>
                </a:extLst>
              </p:cNvPr>
              <p:cNvPicPr>
                <a:picLocks noChangeAspect="1"/>
              </p:cNvPicPr>
              <p:nvPr/>
            </p:nvPicPr>
            <p:blipFill>
              <a:blip r:embed="rId5"/>
              <a:stretch>
                <a:fillRect/>
              </a:stretch>
            </p:blipFill>
            <p:spPr>
              <a:xfrm>
                <a:off x="10610473" y="5227142"/>
                <a:ext cx="2143125" cy="21826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10" name="Imagen 9">
              <a:extLst>
                <a:ext uri="{FF2B5EF4-FFF2-40B4-BE49-F238E27FC236}">
                  <a16:creationId xmlns:a16="http://schemas.microsoft.com/office/drawing/2014/main" id="{8DF0F8DA-9791-42F8-AA6D-A2D318DA9CF2}"/>
                </a:ext>
              </a:extLst>
            </p:cNvPr>
            <p:cNvPicPr>
              <a:picLocks noChangeAspect="1"/>
            </p:cNvPicPr>
            <p:nvPr/>
          </p:nvPicPr>
          <p:blipFill>
            <a:blip r:embed="rId6"/>
            <a:stretch>
              <a:fillRect/>
            </a:stretch>
          </p:blipFill>
          <p:spPr>
            <a:xfrm>
              <a:off x="13303625" y="4881686"/>
              <a:ext cx="4061855" cy="22272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671789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031170" y="521387"/>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grpSp>
        <p:nvGrpSpPr>
          <p:cNvPr id="16" name="Grupo 15">
            <a:extLst>
              <a:ext uri="{FF2B5EF4-FFF2-40B4-BE49-F238E27FC236}">
                <a16:creationId xmlns:a16="http://schemas.microsoft.com/office/drawing/2014/main" id="{CF5513C2-E0FC-48AD-A4C2-F3E00E837AD7}"/>
              </a:ext>
            </a:extLst>
          </p:cNvPr>
          <p:cNvGrpSpPr/>
          <p:nvPr/>
        </p:nvGrpSpPr>
        <p:grpSpPr>
          <a:xfrm>
            <a:off x="582854" y="353070"/>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618224" y="6521209"/>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558022" y="-6135922"/>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683465" y="2411957"/>
            <a:ext cx="8686800" cy="246972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¿Qué gestión ha realizado el GAD para limpieza y desazolve de estero y cunetas?</a:t>
            </a:r>
          </a:p>
          <a:p>
            <a:r>
              <a:rPr lang="es-ES"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(Falta de coordinación para prevenir problemas de inundación</a:t>
            </a:r>
            <a:r>
              <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2" name="Rectángulo 1">
            <a:extLst>
              <a:ext uri="{FF2B5EF4-FFF2-40B4-BE49-F238E27FC236}">
                <a16:creationId xmlns:a16="http://schemas.microsoft.com/office/drawing/2014/main" id="{3381B73F-E502-4A22-8014-A9B8DB6B64FF}"/>
              </a:ext>
            </a:extLst>
          </p:cNvPr>
          <p:cNvSpPr/>
          <p:nvPr/>
        </p:nvSpPr>
        <p:spPr>
          <a:xfrm>
            <a:off x="975942" y="4830009"/>
            <a:ext cx="8235017" cy="4832092"/>
          </a:xfrm>
          <a:prstGeom prst="rect">
            <a:avLst/>
          </a:prstGeom>
        </p:spPr>
        <p:txBody>
          <a:bodyPr wrap="square">
            <a:spAutoFit/>
          </a:bodyPr>
          <a:lstStyle/>
          <a:p>
            <a:pPr algn="just"/>
            <a:r>
              <a:rPr lang="es-MX" sz="4400" dirty="0">
                <a:effectLst>
                  <a:outerShdw blurRad="38100" dist="38100" dir="2700000" algn="tl">
                    <a:srgbClr val="000000">
                      <a:alpha val="43137"/>
                    </a:srgbClr>
                  </a:outerShdw>
                </a:effectLst>
                <a:latin typeface="Agency FB" panose="020B0503020202020204" pitchFamily="34" charset="0"/>
              </a:rPr>
              <a:t>Se han realizado las gestiones ante el GAD provincial y cantonal, para la limpieza de quebradas, canales y cunetas ante la época invernal.                                                 Problemática que existe por falta de recursos y maquinarias de la entidad competente.</a:t>
            </a:r>
            <a:endParaRPr lang="es-EC" sz="4400" dirty="0">
              <a:effectLst>
                <a:outerShdw blurRad="38100" dist="38100" dir="2700000" algn="tl">
                  <a:srgbClr val="000000">
                    <a:alpha val="43137"/>
                  </a:srgbClr>
                </a:outerShdw>
              </a:effectLst>
              <a:latin typeface="Agency FB" panose="020B0503020202020204" pitchFamily="34" charset="0"/>
            </a:endParaRPr>
          </a:p>
        </p:txBody>
      </p:sp>
      <p:grpSp>
        <p:nvGrpSpPr>
          <p:cNvPr id="41" name="Grupo 40">
            <a:extLst>
              <a:ext uri="{FF2B5EF4-FFF2-40B4-BE49-F238E27FC236}">
                <a16:creationId xmlns:a16="http://schemas.microsoft.com/office/drawing/2014/main" id="{E192F610-99D0-4C09-AAEF-F6B25047749F}"/>
              </a:ext>
            </a:extLst>
          </p:cNvPr>
          <p:cNvGrpSpPr/>
          <p:nvPr/>
        </p:nvGrpSpPr>
        <p:grpSpPr>
          <a:xfrm>
            <a:off x="14790076" y="2560893"/>
            <a:ext cx="2692017" cy="2320792"/>
            <a:chOff x="11368512" y="3703381"/>
            <a:chExt cx="812545" cy="1036410"/>
          </a:xfrm>
        </p:grpSpPr>
        <p:sp>
          <p:nvSpPr>
            <p:cNvPr id="42" name="Hexágono 41"/>
            <p:cNvSpPr/>
            <p:nvPr/>
          </p:nvSpPr>
          <p:spPr>
            <a:xfrm>
              <a:off x="11368512" y="3703381"/>
              <a:ext cx="812545" cy="1036410"/>
            </a:xfrm>
            <a:prstGeom prst="hexagon">
              <a:avLst/>
            </a:prstGeom>
            <a:blipFill>
              <a:blip r:embed="rId3"/>
              <a:srcRect/>
              <a:stretch>
                <a:fillRect l="-21000" r="-2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3" name="Forma libre: forma 42">
              <a:extLst>
                <a:ext uri="{FF2B5EF4-FFF2-40B4-BE49-F238E27FC236}">
                  <a16:creationId xmlns:a16="http://schemas.microsoft.com/office/drawing/2014/main" id="{5DF2CC8A-CBAD-489F-BDD3-B4E1E96CC4C5}"/>
                </a:ext>
              </a:extLst>
            </p:cNvPr>
            <p:cNvSpPr/>
            <p:nvPr/>
          </p:nvSpPr>
          <p:spPr>
            <a:xfrm>
              <a:off x="11401014" y="4117945"/>
              <a:ext cx="625659" cy="621846"/>
            </a:xfrm>
            <a:custGeom>
              <a:avLst/>
              <a:gdLst>
                <a:gd name="connsiteX0" fmla="*/ 0 w 625659"/>
                <a:gd name="connsiteY0" fmla="*/ 0 h 621846"/>
                <a:gd name="connsiteX1" fmla="*/ 625659 w 625659"/>
                <a:gd name="connsiteY1" fmla="*/ 0 h 621846"/>
                <a:gd name="connsiteX2" fmla="*/ 625659 w 625659"/>
                <a:gd name="connsiteY2" fmla="*/ 621846 h 621846"/>
                <a:gd name="connsiteX3" fmla="*/ 0 w 625659"/>
                <a:gd name="connsiteY3" fmla="*/ 621846 h 621846"/>
                <a:gd name="connsiteX4" fmla="*/ 0 w 625659"/>
                <a:gd name="connsiteY4" fmla="*/ 0 h 621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5659" h="621846">
                  <a:moveTo>
                    <a:pt x="0" y="0"/>
                  </a:moveTo>
                  <a:lnTo>
                    <a:pt x="625659" y="0"/>
                  </a:lnTo>
                  <a:lnTo>
                    <a:pt x="625659" y="621846"/>
                  </a:lnTo>
                  <a:lnTo>
                    <a:pt x="0" y="621846"/>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8100" tIns="38100" rIns="38100" bIns="38100" numCol="1" spcCol="1270" anchor="b" anchorCtr="0">
              <a:noAutofit/>
            </a:bodyPr>
            <a:lstStyle/>
            <a:p>
              <a:pPr marL="0" lvl="0" indent="0" algn="l" defTabSz="666750">
                <a:lnSpc>
                  <a:spcPct val="90000"/>
                </a:lnSpc>
                <a:spcBef>
                  <a:spcPct val="0"/>
                </a:spcBef>
                <a:spcAft>
                  <a:spcPct val="35000"/>
                </a:spcAft>
                <a:buNone/>
              </a:pPr>
              <a:endParaRPr lang="es-EC" sz="1500" kern="1200"/>
            </a:p>
          </p:txBody>
        </p:sp>
      </p:grpSp>
      <p:sp>
        <p:nvSpPr>
          <p:cNvPr id="36" name="Hexágono 35"/>
          <p:cNvSpPr/>
          <p:nvPr/>
        </p:nvSpPr>
        <p:spPr>
          <a:xfrm>
            <a:off x="10869604" y="2579393"/>
            <a:ext cx="2359631" cy="2320792"/>
          </a:xfrm>
          <a:prstGeom prst="hexagon">
            <a:avLst/>
          </a:prstGeom>
          <a:blipFill>
            <a:blip r:embed="rId4"/>
            <a:srcRect/>
            <a:stretch>
              <a:fillRect l="-65000" r="-65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39" name="Hexágono 38"/>
          <p:cNvSpPr/>
          <p:nvPr/>
        </p:nvSpPr>
        <p:spPr>
          <a:xfrm rot="21429346">
            <a:off x="16940172" y="3537921"/>
            <a:ext cx="2025041" cy="2485448"/>
          </a:xfrm>
          <a:prstGeom prst="hexagon">
            <a:avLst/>
          </a:prstGeom>
          <a:blipFill>
            <a:blip r:embed="rId5"/>
            <a:srcRect/>
            <a:stretch>
              <a:fillRect l="-42000" r="-4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0" name="Forma libre: forma 39">
            <a:extLst>
              <a:ext uri="{FF2B5EF4-FFF2-40B4-BE49-F238E27FC236}">
                <a16:creationId xmlns:a16="http://schemas.microsoft.com/office/drawing/2014/main" id="{AD717712-879D-4AFF-85A1-D260FD36DF3B}"/>
              </a:ext>
            </a:extLst>
          </p:cNvPr>
          <p:cNvSpPr/>
          <p:nvPr/>
        </p:nvSpPr>
        <p:spPr>
          <a:xfrm>
            <a:off x="14663485" y="6744309"/>
            <a:ext cx="817038" cy="812057"/>
          </a:xfrm>
          <a:custGeom>
            <a:avLst/>
            <a:gdLst>
              <a:gd name="connsiteX0" fmla="*/ 0 w 817038"/>
              <a:gd name="connsiteY0" fmla="*/ 0 h 812057"/>
              <a:gd name="connsiteX1" fmla="*/ 817038 w 817038"/>
              <a:gd name="connsiteY1" fmla="*/ 0 h 812057"/>
              <a:gd name="connsiteX2" fmla="*/ 817038 w 817038"/>
              <a:gd name="connsiteY2" fmla="*/ 812057 h 812057"/>
              <a:gd name="connsiteX3" fmla="*/ 0 w 817038"/>
              <a:gd name="connsiteY3" fmla="*/ 812057 h 812057"/>
              <a:gd name="connsiteX4" fmla="*/ 0 w 817038"/>
              <a:gd name="connsiteY4" fmla="*/ 0 h 812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7038" h="812057">
                <a:moveTo>
                  <a:pt x="0" y="0"/>
                </a:moveTo>
                <a:lnTo>
                  <a:pt x="817038" y="0"/>
                </a:lnTo>
                <a:lnTo>
                  <a:pt x="817038" y="812057"/>
                </a:lnTo>
                <a:lnTo>
                  <a:pt x="0" y="812057"/>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0800" tIns="50800" rIns="50800" bIns="50800" numCol="1" spcCol="1270" anchor="b" anchorCtr="0">
            <a:noAutofit/>
          </a:bodyPr>
          <a:lstStyle/>
          <a:p>
            <a:pPr marL="0" lvl="0" indent="0" algn="l" defTabSz="889000">
              <a:lnSpc>
                <a:spcPct val="90000"/>
              </a:lnSpc>
              <a:spcBef>
                <a:spcPct val="0"/>
              </a:spcBef>
              <a:spcAft>
                <a:spcPct val="35000"/>
              </a:spcAft>
              <a:buNone/>
            </a:pPr>
            <a:endParaRPr lang="es-EC" sz="2000" kern="1200"/>
          </a:p>
        </p:txBody>
      </p:sp>
      <p:sp>
        <p:nvSpPr>
          <p:cNvPr id="27" name="Hexágono 26"/>
          <p:cNvSpPr/>
          <p:nvPr/>
        </p:nvSpPr>
        <p:spPr>
          <a:xfrm>
            <a:off x="9296400" y="3721290"/>
            <a:ext cx="2130842" cy="2320791"/>
          </a:xfrm>
          <a:prstGeom prst="hexagon">
            <a:avLst/>
          </a:prstGeom>
          <a:blipFill>
            <a:blip r:embed="rId6"/>
            <a:srcRect/>
            <a:stretch>
              <a:fillRect l="-44000" r="-4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8" name="Forma libre: forma 27">
            <a:extLst>
              <a:ext uri="{FF2B5EF4-FFF2-40B4-BE49-F238E27FC236}">
                <a16:creationId xmlns:a16="http://schemas.microsoft.com/office/drawing/2014/main" id="{2DC0DA83-F6DC-46BB-B962-A224ADA6569A}"/>
              </a:ext>
            </a:extLst>
          </p:cNvPr>
          <p:cNvSpPr/>
          <p:nvPr/>
        </p:nvSpPr>
        <p:spPr>
          <a:xfrm>
            <a:off x="11745324" y="2422056"/>
            <a:ext cx="875923" cy="870584"/>
          </a:xfrm>
          <a:custGeom>
            <a:avLst/>
            <a:gdLst>
              <a:gd name="connsiteX0" fmla="*/ 0 w 875923"/>
              <a:gd name="connsiteY0" fmla="*/ 0 h 870584"/>
              <a:gd name="connsiteX1" fmla="*/ 875923 w 875923"/>
              <a:gd name="connsiteY1" fmla="*/ 0 h 870584"/>
              <a:gd name="connsiteX2" fmla="*/ 875923 w 875923"/>
              <a:gd name="connsiteY2" fmla="*/ 870584 h 870584"/>
              <a:gd name="connsiteX3" fmla="*/ 0 w 875923"/>
              <a:gd name="connsiteY3" fmla="*/ 870584 h 870584"/>
              <a:gd name="connsiteX4" fmla="*/ 0 w 875923"/>
              <a:gd name="connsiteY4" fmla="*/ 0 h 870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5923" h="870584">
                <a:moveTo>
                  <a:pt x="0" y="0"/>
                </a:moveTo>
                <a:lnTo>
                  <a:pt x="875923" y="0"/>
                </a:lnTo>
                <a:lnTo>
                  <a:pt x="875923" y="870584"/>
                </a:lnTo>
                <a:lnTo>
                  <a:pt x="0" y="870584"/>
                </a:lnTo>
                <a:lnTo>
                  <a:pt x="0" y="0"/>
                </a:lnTo>
                <a:close/>
              </a:path>
            </a:pathLst>
          </a:custGeom>
          <a:noFill/>
          <a:ln>
            <a:noFill/>
          </a:ln>
          <a:sp3d/>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53340" tIns="53340" rIns="53340" bIns="53340" numCol="1" spcCol="1270" anchor="b" anchorCtr="0">
            <a:noAutofit/>
          </a:bodyPr>
          <a:lstStyle/>
          <a:p>
            <a:pPr marL="0" lvl="0" indent="0" algn="l" defTabSz="933450">
              <a:lnSpc>
                <a:spcPct val="90000"/>
              </a:lnSpc>
              <a:spcBef>
                <a:spcPct val="0"/>
              </a:spcBef>
              <a:spcAft>
                <a:spcPct val="35000"/>
              </a:spcAft>
              <a:buNone/>
            </a:pPr>
            <a:endParaRPr lang="es-EC" sz="2100" kern="1200"/>
          </a:p>
        </p:txBody>
      </p:sp>
      <p:sp>
        <p:nvSpPr>
          <p:cNvPr id="33" name="Hexágono 32"/>
          <p:cNvSpPr/>
          <p:nvPr/>
        </p:nvSpPr>
        <p:spPr>
          <a:xfrm>
            <a:off x="12621247" y="3662165"/>
            <a:ext cx="2759168" cy="2379916"/>
          </a:xfrm>
          <a:prstGeom prst="hexagon">
            <a:avLst/>
          </a:prstGeom>
          <a:blipFill>
            <a:blip r:embed="rId7"/>
            <a:srcRect/>
            <a:stretch>
              <a:fillRect l="-41000" r="-4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1032501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pic>
        <p:nvPicPr>
          <p:cNvPr id="18" name="Imagen 17">
            <a:extLst>
              <a:ext uri="{FF2B5EF4-FFF2-40B4-BE49-F238E27FC236}">
                <a16:creationId xmlns:a16="http://schemas.microsoft.com/office/drawing/2014/main" id="{6E7C9F96-C919-41BC-8E22-F86AA528DB06}"/>
              </a:ext>
            </a:extLst>
          </p:cNvPr>
          <p:cNvPicPr>
            <a:picLocks noChangeAspect="1"/>
          </p:cNvPicPr>
          <p:nvPr/>
        </p:nvPicPr>
        <p:blipFill>
          <a:blip r:embed="rId2"/>
          <a:stretch>
            <a:fillRect/>
          </a:stretch>
        </p:blipFill>
        <p:spPr>
          <a:xfrm>
            <a:off x="11151074" y="2476202"/>
            <a:ext cx="6483577" cy="486468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744200" y="7604387"/>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588138" y="-7099744"/>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875441" y="2575219"/>
            <a:ext cx="8686800" cy="246972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¿Qué acciones ha realizado el GAD para prevenir la tala de árboles?</a:t>
            </a:r>
          </a:p>
          <a:p>
            <a:r>
              <a:rPr lang="es-ES"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a:t>
            </a:r>
            <a:r>
              <a:rPr lang="es-EC" sz="3200"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rPr>
              <a:t>Deforestación de los bosques primarios y secundarios e incendio forestales)</a:t>
            </a: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2" name="Rectángulo 1">
            <a:extLst>
              <a:ext uri="{FF2B5EF4-FFF2-40B4-BE49-F238E27FC236}">
                <a16:creationId xmlns:a16="http://schemas.microsoft.com/office/drawing/2014/main" id="{3381B73F-E502-4A22-8014-A9B8DB6B64FF}"/>
              </a:ext>
            </a:extLst>
          </p:cNvPr>
          <p:cNvSpPr/>
          <p:nvPr/>
        </p:nvSpPr>
        <p:spPr>
          <a:xfrm>
            <a:off x="1327224" y="5500976"/>
            <a:ext cx="8235017" cy="3785652"/>
          </a:xfrm>
          <a:prstGeom prst="rect">
            <a:avLst/>
          </a:prstGeom>
        </p:spPr>
        <p:txBody>
          <a:bodyPr wrap="square">
            <a:spAutoFit/>
          </a:bodyPr>
          <a:lstStyle/>
          <a:p>
            <a:pPr algn="just"/>
            <a:r>
              <a:rPr lang="es-MX" sz="4000" dirty="0">
                <a:latin typeface="Agency FB" panose="020B0503020202020204" pitchFamily="34" charset="0"/>
              </a:rPr>
              <a:t>SI SE HA REPORTADO Y REALIZADO RECORRIDOS EN LAS ZONAS DONDE SE HA DEFORESTADO, SE HA CONVERSADO CON LAS AUTORIDADES COMPETENTES, COMO EL GAD MUNICIPAL DE PORTOVIEJO Y EL MAE, PARA PODER MITIGAR LA TALA DE ÁRBOLES INDISCRIMINADA.</a:t>
            </a:r>
            <a:endParaRPr lang="es-EC" sz="4000" dirty="0">
              <a:latin typeface="Agency FB" panose="020B0503020202020204" pitchFamily="34" charset="0"/>
            </a:endParaRPr>
          </a:p>
        </p:txBody>
      </p:sp>
    </p:spTree>
    <p:extLst>
      <p:ext uri="{BB962C8B-B14F-4D97-AF65-F5344CB8AC3E}">
        <p14:creationId xmlns:p14="http://schemas.microsoft.com/office/powerpoint/2010/main" val="32861458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9296400" y="467674"/>
            <a:ext cx="10192926" cy="8828025"/>
            <a:chOff x="0" y="0"/>
            <a:chExt cx="6202680" cy="5372100"/>
          </a:xfrm>
        </p:grpSpPr>
        <p:sp>
          <p:nvSpPr>
            <p:cNvPr id="6" name="Freeform 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836B2"/>
            </a:solidFill>
          </p:spPr>
        </p:sp>
      </p:grpSp>
      <p:pic>
        <p:nvPicPr>
          <p:cNvPr id="18" name="Imagen 17">
            <a:extLst>
              <a:ext uri="{FF2B5EF4-FFF2-40B4-BE49-F238E27FC236}">
                <a16:creationId xmlns:a16="http://schemas.microsoft.com/office/drawing/2014/main" id="{6E7C9F96-C919-41BC-8E22-F86AA528DB06}"/>
              </a:ext>
            </a:extLst>
          </p:cNvPr>
          <p:cNvPicPr>
            <a:picLocks noChangeAspect="1"/>
          </p:cNvPicPr>
          <p:nvPr/>
        </p:nvPicPr>
        <p:blipFill>
          <a:blip r:embed="rId2"/>
          <a:stretch>
            <a:fillRect/>
          </a:stretch>
        </p:blipFill>
        <p:spPr>
          <a:xfrm>
            <a:off x="11151074" y="2476202"/>
            <a:ext cx="6483577" cy="486468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grpSp>
        <p:nvGrpSpPr>
          <p:cNvPr id="16" name="Grupo 15">
            <a:extLst>
              <a:ext uri="{FF2B5EF4-FFF2-40B4-BE49-F238E27FC236}">
                <a16:creationId xmlns:a16="http://schemas.microsoft.com/office/drawing/2014/main" id="{CF5513C2-E0FC-48AD-A4C2-F3E00E837AD7}"/>
              </a:ext>
            </a:extLst>
          </p:cNvPr>
          <p:cNvGrpSpPr/>
          <p:nvPr/>
        </p:nvGrpSpPr>
        <p:grpSpPr>
          <a:xfrm>
            <a:off x="686850" y="706977"/>
            <a:ext cx="9748486" cy="1691950"/>
            <a:chOff x="686850" y="706977"/>
            <a:chExt cx="9748486" cy="1691950"/>
          </a:xfrm>
        </p:grpSpPr>
        <p:sp>
          <p:nvSpPr>
            <p:cNvPr id="3" name="TextBox 3"/>
            <p:cNvSpPr txBox="1"/>
            <p:nvPr/>
          </p:nvSpPr>
          <p:spPr>
            <a:xfrm>
              <a:off x="2505719" y="1217157"/>
              <a:ext cx="7929617" cy="923330"/>
            </a:xfrm>
            <a:prstGeom prst="rect">
              <a:avLst/>
            </a:prstGeom>
          </p:spPr>
          <p:txBody>
            <a:bodyPr wrap="square" lIns="0" tIns="0" rIns="0" bIns="0" rtlCol="0" anchor="t">
              <a:spAutoFit/>
            </a:bodyPr>
            <a:lstStyle/>
            <a:p>
              <a:pPr algn="ctr"/>
              <a:r>
                <a:rPr lang="es-US" sz="3000" b="1" dirty="0">
                  <a:latin typeface="Freestyle Script" panose="030804020302050B0404" pitchFamily="66" charset="0"/>
                </a:rPr>
                <a:t>GOBIERNO AUTÓNOMO DESCENTRALIZADO PARROQUIAL RURAL</a:t>
              </a:r>
            </a:p>
            <a:p>
              <a:pPr algn="ctr"/>
              <a:r>
                <a:rPr lang="es-US" sz="3000" b="1" dirty="0">
                  <a:latin typeface="Freestyle Script" panose="030804020302050B0404" pitchFamily="66" charset="0"/>
                </a:rPr>
                <a:t> PUEBLO NUEVO</a:t>
              </a:r>
            </a:p>
          </p:txBody>
        </p:sp>
        <p:pic>
          <p:nvPicPr>
            <p:cNvPr id="15" name="Imagen 14">
              <a:extLst>
                <a:ext uri="{FF2B5EF4-FFF2-40B4-BE49-F238E27FC236}">
                  <a16:creationId xmlns:a16="http://schemas.microsoft.com/office/drawing/2014/main" id="{4167A8DA-CBA9-49D2-B85D-E2D6834DEBF1}"/>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6850" y="706977"/>
              <a:ext cx="1751550" cy="1691950"/>
            </a:xfrm>
            <a:prstGeom prst="rect">
              <a:avLst/>
            </a:prstGeom>
            <a:noFill/>
            <a:ln>
              <a:noFill/>
            </a:ln>
          </p:spPr>
        </p:pic>
      </p:grpSp>
      <p:grpSp>
        <p:nvGrpSpPr>
          <p:cNvPr id="19" name="Group 9">
            <a:extLst>
              <a:ext uri="{FF2B5EF4-FFF2-40B4-BE49-F238E27FC236}">
                <a16:creationId xmlns:a16="http://schemas.microsoft.com/office/drawing/2014/main" id="{6628E822-6BB0-452D-9B47-19BD0D43E8AF}"/>
              </a:ext>
            </a:extLst>
          </p:cNvPr>
          <p:cNvGrpSpPr/>
          <p:nvPr/>
        </p:nvGrpSpPr>
        <p:grpSpPr>
          <a:xfrm rot="-10800000">
            <a:off x="10744200" y="7604387"/>
            <a:ext cx="7046513" cy="9312442"/>
            <a:chOff x="0" y="0"/>
            <a:chExt cx="4064946" cy="5372100"/>
          </a:xfrm>
        </p:grpSpPr>
        <p:sp>
          <p:nvSpPr>
            <p:cNvPr id="20" name="Freeform 10">
              <a:extLst>
                <a:ext uri="{FF2B5EF4-FFF2-40B4-BE49-F238E27FC236}">
                  <a16:creationId xmlns:a16="http://schemas.microsoft.com/office/drawing/2014/main" id="{00E8FD78-71CD-42ED-9CCE-0B0AC4148BDD}"/>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grpSp>
        <p:nvGrpSpPr>
          <p:cNvPr id="21" name="Group 9">
            <a:extLst>
              <a:ext uri="{FF2B5EF4-FFF2-40B4-BE49-F238E27FC236}">
                <a16:creationId xmlns:a16="http://schemas.microsoft.com/office/drawing/2014/main" id="{9B8DE9C6-E4A0-4DD9-A339-22224C673901}"/>
              </a:ext>
            </a:extLst>
          </p:cNvPr>
          <p:cNvGrpSpPr/>
          <p:nvPr/>
        </p:nvGrpSpPr>
        <p:grpSpPr>
          <a:xfrm rot="-10800000">
            <a:off x="10588138" y="-7099744"/>
            <a:ext cx="7046513" cy="9312442"/>
            <a:chOff x="0" y="0"/>
            <a:chExt cx="4064946" cy="5372100"/>
          </a:xfrm>
        </p:grpSpPr>
        <p:sp>
          <p:nvSpPr>
            <p:cNvPr id="22" name="Freeform 10">
              <a:extLst>
                <a:ext uri="{FF2B5EF4-FFF2-40B4-BE49-F238E27FC236}">
                  <a16:creationId xmlns:a16="http://schemas.microsoft.com/office/drawing/2014/main" id="{1BB54993-DA5C-4EF0-82C8-FC4E52BDFE3B}"/>
                </a:ext>
              </a:extLst>
            </p:cNvPr>
            <p:cNvSpPr/>
            <p:nvPr/>
          </p:nvSpPr>
          <p:spPr>
            <a:xfrm>
              <a:off x="0" y="0"/>
              <a:ext cx="4064946" cy="5372100"/>
            </a:xfrm>
            <a:custGeom>
              <a:avLst/>
              <a:gdLst/>
              <a:ahLst/>
              <a:cxnLst/>
              <a:rect l="l" t="t" r="r" b="b"/>
              <a:pathLst>
                <a:path w="4064946" h="5372100">
                  <a:moveTo>
                    <a:pt x="2514276" y="0"/>
                  </a:moveTo>
                  <a:lnTo>
                    <a:pt x="1550670" y="0"/>
                  </a:lnTo>
                  <a:lnTo>
                    <a:pt x="0" y="2686050"/>
                  </a:lnTo>
                  <a:lnTo>
                    <a:pt x="1550670" y="5372100"/>
                  </a:lnTo>
                  <a:lnTo>
                    <a:pt x="2514276" y="5372100"/>
                  </a:lnTo>
                  <a:lnTo>
                    <a:pt x="4064946" y="2686050"/>
                  </a:lnTo>
                  <a:lnTo>
                    <a:pt x="2514276" y="0"/>
                  </a:lnTo>
                  <a:close/>
                </a:path>
              </a:pathLst>
            </a:custGeom>
            <a:solidFill>
              <a:srgbClr val="A066CB"/>
            </a:solidFill>
          </p:spPr>
        </p:sp>
      </p:grpSp>
      <p:sp>
        <p:nvSpPr>
          <p:cNvPr id="14" name="Título 1">
            <a:extLst>
              <a:ext uri="{FF2B5EF4-FFF2-40B4-BE49-F238E27FC236}">
                <a16:creationId xmlns:a16="http://schemas.microsoft.com/office/drawing/2014/main" id="{3912819F-4036-4559-A995-3D33E5BE4796}"/>
              </a:ext>
            </a:extLst>
          </p:cNvPr>
          <p:cNvSpPr txBox="1">
            <a:spLocks/>
          </p:cNvSpPr>
          <p:nvPr/>
        </p:nvSpPr>
        <p:spPr>
          <a:xfrm>
            <a:off x="468258" y="3583264"/>
            <a:ext cx="9512062" cy="4710176"/>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7200" dirty="0">
                <a:latin typeface="Brush Script MT" panose="03060802040406070304" pitchFamily="66" charset="0"/>
              </a:rPr>
              <a:t>Muchas Gracias por su atención </a:t>
            </a:r>
          </a:p>
          <a:p>
            <a:endParaRPr lang="es-ES" dirty="0">
              <a:latin typeface="Brush Script MT" panose="03060802040406070304" pitchFamily="66" charset="0"/>
            </a:endParaRPr>
          </a:p>
          <a:p>
            <a:endParaRPr lang="es-ES" dirty="0">
              <a:latin typeface="Brush Script MT" panose="03060802040406070304" pitchFamily="66" charset="0"/>
            </a:endParaRPr>
          </a:p>
          <a:p>
            <a:r>
              <a:rPr lang="es-ES" dirty="0">
                <a:latin typeface="Brush Script MT" panose="03060802040406070304" pitchFamily="66" charset="0"/>
              </a:rPr>
              <a:t>Sr. Darwin Alberto Cobeña Vera</a:t>
            </a:r>
          </a:p>
          <a:p>
            <a:r>
              <a:rPr lang="es-ES" b="1" dirty="0">
                <a:latin typeface="Brush Script MT" panose="03060802040406070304" pitchFamily="66" charset="0"/>
              </a:rPr>
              <a:t>PRESIDENTE </a:t>
            </a:r>
            <a:endParaRPr lang="es-EC" b="1" dirty="0">
              <a:latin typeface="Brush Script MT" panose="03060802040406070304" pitchFamily="66" charset="0"/>
            </a:endParaRPr>
          </a:p>
          <a:p>
            <a:endParaRPr lang="es-EC" b="1" dirty="0">
              <a:solidFill>
                <a:schemeClr val="accent6">
                  <a:lumMod val="50000"/>
                </a:schemeClr>
              </a:solidFill>
              <a:effectLst>
                <a:outerShdw blurRad="38100" dist="38100" dir="2700000" algn="tl">
                  <a:srgbClr val="000000">
                    <a:alpha val="43137"/>
                  </a:srgbClr>
                </a:outerShdw>
              </a:effectLst>
              <a:latin typeface="Agency FB" panose="020B0503020202020204" pitchFamily="34" charset="0"/>
            </a:endParaRPr>
          </a:p>
        </p:txBody>
      </p:sp>
    </p:spTree>
    <p:extLst>
      <p:ext uri="{BB962C8B-B14F-4D97-AF65-F5344CB8AC3E}">
        <p14:creationId xmlns:p14="http://schemas.microsoft.com/office/powerpoint/2010/main" val="3182958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2912</TotalTime>
  <Words>2283</Words>
  <Application>Microsoft Office PowerPoint</Application>
  <PresentationFormat>Personalizado</PresentationFormat>
  <Paragraphs>177</Paragraphs>
  <Slides>29</Slides>
  <Notes>0</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29</vt:i4>
      </vt:variant>
    </vt:vector>
  </HeadingPairs>
  <TitlesOfParts>
    <vt:vector size="40" baseType="lpstr">
      <vt:lpstr>Brush Script MT</vt:lpstr>
      <vt:lpstr>Freestyle Script</vt:lpstr>
      <vt:lpstr>Blinker</vt:lpstr>
      <vt:lpstr>Rockwell Extra Bold</vt:lpstr>
      <vt:lpstr>Arial Black</vt:lpstr>
      <vt:lpstr>Wingdings</vt:lpstr>
      <vt:lpstr>Fira Sans Ultra-Bold</vt:lpstr>
      <vt:lpstr>Arial</vt:lpstr>
      <vt:lpstr>Calibri</vt:lpstr>
      <vt:lpstr>Agency FB</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Azul y Púrpura Casual Visión Corporativa Diapositivas Presentación Empresarial</dc:title>
  <dc:creator>Usuario</dc:creator>
  <cp:lastModifiedBy>AVILA MURILLO WILSON ALEJANDRO</cp:lastModifiedBy>
  <cp:revision>256</cp:revision>
  <dcterms:created xsi:type="dcterms:W3CDTF">2006-08-16T00:00:00Z</dcterms:created>
  <dcterms:modified xsi:type="dcterms:W3CDTF">2024-06-20T15:27:18Z</dcterms:modified>
  <dc:identifier>DAGAK8sT8RM</dc:identifier>
</cp:coreProperties>
</file>