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6" r:id="rId1"/>
  </p:sldMasterIdLst>
  <p:notesMasterIdLst>
    <p:notesMasterId r:id="rId27"/>
  </p:notesMasterIdLst>
  <p:sldIdLst>
    <p:sldId id="256" r:id="rId2"/>
    <p:sldId id="260" r:id="rId3"/>
    <p:sldId id="261" r:id="rId4"/>
    <p:sldId id="262" r:id="rId5"/>
    <p:sldId id="264" r:id="rId6"/>
    <p:sldId id="265" r:id="rId7"/>
    <p:sldId id="266" r:id="rId8"/>
    <p:sldId id="268" r:id="rId9"/>
    <p:sldId id="263" r:id="rId10"/>
    <p:sldId id="375" r:id="rId11"/>
    <p:sldId id="286" r:id="rId12"/>
    <p:sldId id="351" r:id="rId13"/>
    <p:sldId id="377" r:id="rId14"/>
    <p:sldId id="321" r:id="rId15"/>
    <p:sldId id="378" r:id="rId16"/>
    <p:sldId id="379" r:id="rId17"/>
    <p:sldId id="394" r:id="rId18"/>
    <p:sldId id="395" r:id="rId19"/>
    <p:sldId id="381" r:id="rId20"/>
    <p:sldId id="396" r:id="rId21"/>
    <p:sldId id="382" r:id="rId22"/>
    <p:sldId id="383" r:id="rId23"/>
    <p:sldId id="384" r:id="rId24"/>
    <p:sldId id="385" r:id="rId25"/>
    <p:sldId id="345" r:id="rId26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  <a:srgbClr val="CC0066"/>
    <a:srgbClr val="CCCC00"/>
    <a:srgbClr val="FF33CC"/>
    <a:srgbClr val="FF9933"/>
    <a:srgbClr val="99CC00"/>
    <a:srgbClr val="CC6600"/>
    <a:srgbClr val="6699FF"/>
    <a:srgbClr val="000000"/>
    <a:srgbClr val="CC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Estilo medio 3 - Énfasis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46F890A9-2807-4EBB-B81D-B2AA78EC7F39}" styleName="Estilo oscuro 2 - Énfasis 5/Énfasis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37CE84F3-28C3-443E-9E96-99CF82512B78}" styleName="Estilo oscuro 1 - Énfasis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A488322-F2BA-4B5B-9748-0D474271808F}" styleName="Estilo medio 3 - Énfasis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202B0CA-FC54-4496-8BCA-5EF66A818D29}" styleName="Estilo oscuro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0A1B5D5-9B99-4C35-A422-299274C87663}" styleName="Estilo medio 1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38B1855-1B75-4FBE-930C-398BA8C253C6}" styleName="Estilo temático 2 - Énfasis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660B408-B3CF-4A94-85FC-2B1E0A45F4A2}" styleName="Estilo oscuro 2 - Énfasis 1/Énfasis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Estilo oscuro 2 - Énfasis 3/Énfasis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AF606853-7671-496A-8E4F-DF71F8EC918B}" styleName="Estilo oscuro 1 - Énfasis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8603FDC-E32A-4AB5-989C-0864C3EAD2B8}" styleName="Estilo temático 2 - Énfasis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28" autoAdjust="0"/>
    <p:restoredTop sz="90214" autoAdjust="0"/>
  </p:normalViewPr>
  <p:slideViewPr>
    <p:cSldViewPr>
      <p:cViewPr varScale="1">
        <p:scale>
          <a:sx n="83" d="100"/>
          <a:sy n="83" d="100"/>
        </p:scale>
        <p:origin x="1315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45659" cy="496332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es-EC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6332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D35EE688-90BE-40C5-8230-71C247154F19}" type="datetimeFigureOut">
              <a:rPr lang="es-EC" smtClean="0"/>
              <a:pPr/>
              <a:t>3/5/2023</a:t>
            </a:fld>
            <a:endParaRPr lang="es-EC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es-EC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EC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2" y="9428584"/>
            <a:ext cx="2945659" cy="496332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es-EC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AF203249-C6AC-4DEF-A9F5-3C535D811DB9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9042521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203249-C6AC-4DEF-A9F5-3C535D811DB9}" type="slidenum">
              <a:rPr lang="es-EC" smtClean="0"/>
              <a:pPr/>
              <a:t>1</a:t>
            </a:fld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33656727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C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203249-C6AC-4DEF-A9F5-3C535D811DB9}" type="slidenum">
              <a:rPr lang="es-EC" smtClean="0"/>
              <a:pPr/>
              <a:t>4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3217257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US" dirty="0"/>
          </a:p>
          <a:p>
            <a:endParaRPr lang="es-US" dirty="0"/>
          </a:p>
          <a:p>
            <a:endParaRPr lang="es-US" dirty="0"/>
          </a:p>
          <a:p>
            <a:endParaRPr lang="es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203249-C6AC-4DEF-A9F5-3C535D811DB9}" type="slidenum">
              <a:rPr lang="es-EC" smtClean="0"/>
              <a:pPr/>
              <a:t>9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8718226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US" dirty="0"/>
          </a:p>
          <a:p>
            <a:endParaRPr lang="es-US" dirty="0"/>
          </a:p>
          <a:p>
            <a:endParaRPr lang="es-US" dirty="0"/>
          </a:p>
          <a:p>
            <a:endParaRPr lang="es-U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203249-C6AC-4DEF-A9F5-3C535D811DB9}" type="slidenum">
              <a:rPr lang="es-EC" smtClean="0"/>
              <a:pPr/>
              <a:t>10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1597862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0" y="1828800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19ABC7E5-0D62-444D-94A7-8998D9447D60}" type="datetimeFigureOut">
              <a:rPr lang="es-EC" smtClean="0"/>
              <a:pPr/>
              <a:t>3/5/2023</a:t>
            </a:fld>
            <a:endParaRPr lang="es-EC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8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s-EC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81329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C7E5-0D62-444D-94A7-8998D9447D60}" type="datetimeFigureOut">
              <a:rPr lang="es-EC" smtClean="0"/>
              <a:pPr/>
              <a:t>3/5/2023</a:t>
            </a:fld>
            <a:endParaRPr lang="es-EC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021039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C7E5-0D62-444D-94A7-8998D9447D60}" type="datetimeFigureOut">
              <a:rPr lang="es-EC" smtClean="0"/>
              <a:pPr/>
              <a:t>3/5/2023</a:t>
            </a:fld>
            <a:endParaRPr lang="es-EC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1676152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C7E5-0D62-444D-94A7-8998D9447D60}" type="datetimeFigureOut">
              <a:rPr lang="es-EC" smtClean="0"/>
              <a:pPr/>
              <a:t>3/5/2023</a:t>
            </a:fld>
            <a:endParaRPr lang="es-EC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731215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C7E5-0D62-444D-94A7-8998D9447D60}" type="datetimeFigureOut">
              <a:rPr lang="es-EC" smtClean="0"/>
              <a:pPr/>
              <a:t>3/5/2023</a:t>
            </a:fld>
            <a:endParaRPr lang="es-EC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4393145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C7E5-0D62-444D-94A7-8998D9447D60}" type="datetimeFigureOut">
              <a:rPr lang="es-EC" smtClean="0"/>
              <a:pPr/>
              <a:t>3/5/2023</a:t>
            </a:fld>
            <a:endParaRPr lang="es-EC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431167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C7E5-0D62-444D-94A7-8998D9447D60}" type="datetimeFigureOut">
              <a:rPr lang="es-EC" smtClean="0"/>
              <a:pPr/>
              <a:t>3/5/2023</a:t>
            </a:fld>
            <a:endParaRPr lang="es-EC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293462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C7E5-0D62-444D-94A7-8998D9447D60}" type="datetimeFigureOut">
              <a:rPr lang="es-EC" smtClean="0"/>
              <a:pPr/>
              <a:t>3/5/2023</a:t>
            </a:fld>
            <a:endParaRPr lang="es-EC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591778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C7E5-0D62-444D-94A7-8998D9447D60}" type="datetimeFigureOut">
              <a:rPr lang="es-EC" smtClean="0"/>
              <a:pPr/>
              <a:t>3/5/2023</a:t>
            </a:fld>
            <a:endParaRPr lang="es-EC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087501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C7E5-0D62-444D-94A7-8998D9447D60}" type="datetimeFigureOut">
              <a:rPr lang="es-EC" smtClean="0"/>
              <a:pPr/>
              <a:t>3/5/2023</a:t>
            </a:fld>
            <a:endParaRPr lang="es-EC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079875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C7E5-0D62-444D-94A7-8998D9447D60}" type="datetimeFigureOut">
              <a:rPr lang="es-EC" smtClean="0"/>
              <a:pPr/>
              <a:t>3/5/2023</a:t>
            </a:fld>
            <a:endParaRPr lang="es-EC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088947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0" y="651690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8" y="2900292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C7E5-0D62-444D-94A7-8998D9447D60}" type="datetimeFigureOut">
              <a:rPr lang="es-EC" smtClean="0"/>
              <a:pPr/>
              <a:t>3/5/2023</a:t>
            </a:fld>
            <a:endParaRPr lang="es-EC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728466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C7E5-0D62-444D-94A7-8998D9447D60}" type="datetimeFigureOut">
              <a:rPr lang="es-EC" smtClean="0"/>
              <a:pPr/>
              <a:t>3/5/2023</a:t>
            </a:fld>
            <a:endParaRPr lang="es-EC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5198918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C7E5-0D62-444D-94A7-8998D9447D60}" type="datetimeFigureOut">
              <a:rPr lang="es-EC" smtClean="0"/>
              <a:pPr/>
              <a:t>3/5/2023</a:t>
            </a:fld>
            <a:endParaRPr lang="es-EC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756780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C7E5-0D62-444D-94A7-8998D9447D60}" type="datetimeFigureOut">
              <a:rPr lang="es-EC" smtClean="0"/>
              <a:pPr/>
              <a:t>3/5/2023</a:t>
            </a:fld>
            <a:endParaRPr lang="es-EC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3113107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C7E5-0D62-444D-94A7-8998D9447D60}" type="datetimeFigureOut">
              <a:rPr lang="es-EC" smtClean="0"/>
              <a:pPr/>
              <a:t>3/5/2023</a:t>
            </a:fld>
            <a:endParaRPr lang="es-EC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834935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7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09" y="1765596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C7E5-0D62-444D-94A7-8998D9447D60}" type="datetimeFigureOut">
              <a:rPr lang="es-EC" smtClean="0"/>
              <a:pPr/>
              <a:t>3/5/2023</a:t>
            </a:fld>
            <a:endParaRPr lang="es-EC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3986579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6345260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65498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fld id="{19ABC7E5-0D62-444D-94A7-8998D9447D60}" type="datetimeFigureOut">
              <a:rPr lang="es-EC" smtClean="0"/>
              <a:pPr/>
              <a:t>3/5/2023</a:t>
            </a:fld>
            <a:endParaRPr lang="es-EC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endParaRPr lang="es-EC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fld id="{0E48DF1E-56CB-4A35-824F-1A80AF53FC80}" type="slidenum">
              <a:rPr lang="es-EC" smtClean="0"/>
              <a:pPr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594342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7" r:id="rId1"/>
    <p:sldLayoutId id="2147483908" r:id="rId2"/>
    <p:sldLayoutId id="2147483909" r:id="rId3"/>
    <p:sldLayoutId id="2147483910" r:id="rId4"/>
    <p:sldLayoutId id="2147483911" r:id="rId5"/>
    <p:sldLayoutId id="2147483912" r:id="rId6"/>
    <p:sldLayoutId id="2147483913" r:id="rId7"/>
    <p:sldLayoutId id="2147483914" r:id="rId8"/>
    <p:sldLayoutId id="2147483915" r:id="rId9"/>
    <p:sldLayoutId id="2147483916" r:id="rId10"/>
    <p:sldLayoutId id="2147483917" r:id="rId11"/>
    <p:sldLayoutId id="2147483918" r:id="rId12"/>
    <p:sldLayoutId id="2147483919" r:id="rId13"/>
    <p:sldLayoutId id="2147483920" r:id="rId14"/>
    <p:sldLayoutId id="2147483921" r:id="rId15"/>
    <p:sldLayoutId id="2147483922" r:id="rId16"/>
    <p:sldLayoutId id="2147483923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CuadroTexto"/>
          <p:cNvSpPr txBox="1"/>
          <p:nvPr/>
        </p:nvSpPr>
        <p:spPr>
          <a:xfrm>
            <a:off x="21178" y="2420888"/>
            <a:ext cx="9150608" cy="1169551"/>
          </a:xfrm>
          <a:prstGeom prst="rect">
            <a:avLst/>
          </a:prstGeom>
          <a:solidFill>
            <a:srgbClr val="CCFF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C" sz="3500" b="1" dirty="0">
                <a:solidFill>
                  <a:srgbClr val="000000"/>
                </a:solidFill>
                <a:latin typeface="Segoe Script" panose="030B0504020000000003" pitchFamily="66" charset="0"/>
                <a:cs typeface="Aharoni" panose="02010803020104030203" pitchFamily="2" charset="-79"/>
              </a:rPr>
              <a:t>RENDICIÓN DE CUENTAS</a:t>
            </a:r>
          </a:p>
          <a:p>
            <a:pPr algn="ctr"/>
            <a:r>
              <a:rPr lang="es-EC" sz="3500" b="1" dirty="0">
                <a:solidFill>
                  <a:srgbClr val="000000"/>
                </a:solidFill>
                <a:latin typeface="Segoe Script" panose="030B0504020000000003" pitchFamily="66" charset="0"/>
                <a:cs typeface="Aharoni" panose="02010803020104030203" pitchFamily="2" charset="-79"/>
              </a:rPr>
              <a:t>AÑO 2022</a:t>
            </a:r>
          </a:p>
        </p:txBody>
      </p:sp>
      <p:sp>
        <p:nvSpPr>
          <p:cNvPr id="2" name="1 CuadroTexto"/>
          <p:cNvSpPr txBox="1"/>
          <p:nvPr/>
        </p:nvSpPr>
        <p:spPr>
          <a:xfrm>
            <a:off x="467544" y="577990"/>
            <a:ext cx="79208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US" sz="30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GOBIERNO AUTÓNOMO DESCENTRALIZADO PARROQUIAL RURAL</a:t>
            </a:r>
          </a:p>
          <a:p>
            <a:pPr algn="ctr"/>
            <a:r>
              <a:rPr lang="es-US" sz="3000" b="1" dirty="0">
                <a:solidFill>
                  <a:schemeClr val="bg1"/>
                </a:solidFill>
                <a:latin typeface="Berlin Sans FB Demi" panose="020E0802020502020306" pitchFamily="34" charset="0"/>
              </a:rPr>
              <a:t> PUEBLO NUEVO</a:t>
            </a:r>
          </a:p>
        </p:txBody>
      </p:sp>
      <p:grpSp>
        <p:nvGrpSpPr>
          <p:cNvPr id="7" name="Grupo 6"/>
          <p:cNvGrpSpPr/>
          <p:nvPr/>
        </p:nvGrpSpPr>
        <p:grpSpPr>
          <a:xfrm>
            <a:off x="344627" y="4193017"/>
            <a:ext cx="8454745" cy="2088232"/>
            <a:chOff x="251520" y="4221088"/>
            <a:chExt cx="8454745" cy="2088232"/>
          </a:xfrm>
          <a:solidFill>
            <a:srgbClr val="6699FF"/>
          </a:solidFill>
        </p:grpSpPr>
        <p:sp>
          <p:nvSpPr>
            <p:cNvPr id="18" name="17 Rectángulo"/>
            <p:cNvSpPr/>
            <p:nvPr/>
          </p:nvSpPr>
          <p:spPr>
            <a:xfrm>
              <a:off x="251520" y="4221088"/>
              <a:ext cx="8454745" cy="2088232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s-EC" dirty="0"/>
            </a:p>
          </p:txBody>
        </p:sp>
        <p:pic>
          <p:nvPicPr>
            <p:cNvPr id="1032" name="Picture 8" descr="La imagen puede contener: cielo y exterior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03627" y="4631699"/>
              <a:ext cx="2774242" cy="1343774"/>
            </a:xfrm>
            <a:prstGeom prst="rect">
              <a:avLst/>
            </a:prstGeom>
            <a:grpFill/>
            <a:extLst/>
          </p:spPr>
        </p:pic>
      </p:grpSp>
      <p:pic>
        <p:nvPicPr>
          <p:cNvPr id="4" name="Imagen 3">
            <a:extLst>
              <a:ext uri="{FF2B5EF4-FFF2-40B4-BE49-F238E27FC236}">
                <a16:creationId xmlns:a16="http://schemas.microsoft.com/office/drawing/2014/main" id="{695672B1-F7A0-4696-BCB1-503F2870E37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18" y="4466908"/>
            <a:ext cx="2232248" cy="1480493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A57696A3-C7BC-480D-9E08-99B3A7CF6B1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4832" y="4380482"/>
            <a:ext cx="2232248" cy="1612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5997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9592" y="476672"/>
            <a:ext cx="6984776" cy="1368152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es-EC" sz="3200" b="1" dirty="0">
                <a:latin typeface="Britannic Bold" panose="020B0903060703020204" pitchFamily="34" charset="0"/>
              </a:rPr>
              <a:t>FUNCIONARIOS Y REMUNERACIONES DEL GAD PARROQUIAL DE PUEBLO NUEVO</a:t>
            </a:r>
          </a:p>
        </p:txBody>
      </p:sp>
      <p:graphicFrame>
        <p:nvGraphicFramePr>
          <p:cNvPr id="6" name="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1614913"/>
              </p:ext>
            </p:extLst>
          </p:nvPr>
        </p:nvGraphicFramePr>
        <p:xfrm>
          <a:off x="521549" y="2204864"/>
          <a:ext cx="8100901" cy="4497874"/>
        </p:xfrm>
        <a:graphic>
          <a:graphicData uri="http://schemas.openxmlformats.org/drawingml/2006/table">
            <a:tbl>
              <a:tblPr firstRow="1" bandRow="1">
                <a:noFill/>
                <a:tableStyleId>{18603FDC-E32A-4AB5-989C-0864C3EAD2B8}</a:tableStyleId>
              </a:tblPr>
              <a:tblGrid>
                <a:gridCol w="37084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5492">
                <a:tc>
                  <a:txBody>
                    <a:bodyPr/>
                    <a:lstStyle/>
                    <a:p>
                      <a:pPr algn="ctr"/>
                      <a:r>
                        <a:rPr lang="es-EC" sz="1600" dirty="0">
                          <a:solidFill>
                            <a:schemeClr val="bg1"/>
                          </a:solidFill>
                          <a:latin typeface="Arial Black" panose="020B0A04020102020204" pitchFamily="34" charset="0"/>
                        </a:rPr>
                        <a:t>FUNCIONARIO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C" sz="1600" dirty="0">
                          <a:solidFill>
                            <a:schemeClr val="bg1"/>
                          </a:solidFill>
                          <a:latin typeface="Arial Black" panose="020B0A04020102020204" pitchFamily="34" charset="0"/>
                        </a:rPr>
                        <a:t>CARGO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C" sz="1600" dirty="0">
                          <a:solidFill>
                            <a:schemeClr val="bg1"/>
                          </a:solidFill>
                          <a:latin typeface="Arial Black" panose="020B0A04020102020204" pitchFamily="34" charset="0"/>
                        </a:rPr>
                        <a:t>REMUNERACIÓN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860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C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LEONCIO</a:t>
                      </a:r>
                      <a:r>
                        <a:rPr lang="es-EC" sz="140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 </a:t>
                      </a:r>
                      <a:r>
                        <a:rPr lang="es-EC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ADOLFO BRAVO CARRANZA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PRESIDENTE</a:t>
                      </a:r>
                      <a:endParaRPr lang="es-EC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1200.00</a:t>
                      </a:r>
                      <a:endParaRPr lang="es-EC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4782">
                <a:tc>
                  <a:txBody>
                    <a:bodyPr/>
                    <a:lstStyle/>
                    <a:p>
                      <a:pPr algn="ctr"/>
                      <a:r>
                        <a:rPr lang="es-EC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NÉSTOR WILFRIDO  MURILLO ZAMBRANO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C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VICEPRESIDENTE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450.00</a:t>
                      </a:r>
                      <a:endParaRPr lang="es-EC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2706104"/>
                  </a:ext>
                </a:extLst>
              </a:tr>
              <a:tr h="523330">
                <a:tc>
                  <a:txBody>
                    <a:bodyPr/>
                    <a:lstStyle/>
                    <a:p>
                      <a:pPr algn="ctr"/>
                      <a:r>
                        <a:rPr lang="es-EC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PASTOR ALEXI INTRIAGO VÉLIZ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C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VOCAL PRINCIPAL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450.00</a:t>
                      </a:r>
                      <a:endParaRPr lang="es-EC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89886">
                <a:tc>
                  <a:txBody>
                    <a:bodyPr/>
                    <a:lstStyle/>
                    <a:p>
                      <a:pPr algn="ctr"/>
                      <a:r>
                        <a:rPr lang="es-EC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JOSÉ LEOCADIO INTRIAGO FARÍAS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C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VOCAL PRINCIPAL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450.00</a:t>
                      </a:r>
                      <a:endParaRPr lang="es-EC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3316">
                <a:tc>
                  <a:txBody>
                    <a:bodyPr/>
                    <a:lstStyle/>
                    <a:p>
                      <a:pPr algn="ctr"/>
                      <a:r>
                        <a:rPr lang="es-ES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MARÍA LICETH CEDEÑO MURILLO</a:t>
                      </a:r>
                      <a:endParaRPr lang="es-EC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VOCAL PRINCIPAL</a:t>
                      </a:r>
                      <a:endParaRPr lang="es-EC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450.00</a:t>
                      </a:r>
                      <a:endParaRPr lang="es-EC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6188803"/>
                  </a:ext>
                </a:extLst>
              </a:tr>
              <a:tr h="484418">
                <a:tc>
                  <a:txBody>
                    <a:bodyPr/>
                    <a:lstStyle/>
                    <a:p>
                      <a:pPr algn="ctr"/>
                      <a:r>
                        <a:rPr lang="es-EC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GINA SOLIMAR GARCÍA BASURTO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C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SECRETARIA – TESORERA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</a:rPr>
                        <a:t>733.00</a:t>
                      </a:r>
                      <a:endParaRPr lang="es-EC" sz="14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4056">
                <a:tc>
                  <a:txBody>
                    <a:bodyPr/>
                    <a:lstStyle/>
                    <a:p>
                      <a:pPr algn="ctr"/>
                      <a:r>
                        <a:rPr lang="es-EC" sz="140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  <a:ea typeface="+mn-ea"/>
                          <a:cs typeface="+mn-cs"/>
                        </a:rPr>
                        <a:t>MARÍA DEL CARMEN MURILLO MACÍAS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C" sz="140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  <a:ea typeface="+mn-ea"/>
                          <a:cs typeface="+mn-cs"/>
                        </a:rPr>
                        <a:t>ASISTENTE ADMINISTRATIVA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  <a:ea typeface="+mn-ea"/>
                          <a:cs typeface="+mn-cs"/>
                        </a:rPr>
                        <a:t>527.00</a:t>
                      </a:r>
                      <a:endParaRPr lang="es-EC" sz="1400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Berlin Sans FB" panose="020E0602020502020306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3841734"/>
                  </a:ext>
                </a:extLst>
              </a:tr>
              <a:tr h="589886"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  <a:ea typeface="+mn-ea"/>
                          <a:cs typeface="+mn-cs"/>
                        </a:rPr>
                        <a:t>LUIS ENRIQUE INTRIAGO BERMELLO</a:t>
                      </a:r>
                      <a:endParaRPr lang="es-EC" sz="1400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Berlin Sans FB" panose="020E0602020502020306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  <a:ea typeface="+mn-ea"/>
                          <a:cs typeface="+mn-cs"/>
                        </a:rPr>
                        <a:t>AUXILIAR DE SERVICIOS</a:t>
                      </a:r>
                      <a:endParaRPr lang="es-EC" sz="1400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Berlin Sans FB" panose="020E0602020502020306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kern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Berlin Sans FB" panose="020E0602020502020306" pitchFamily="34" charset="0"/>
                          <a:ea typeface="+mn-ea"/>
                          <a:cs typeface="+mn-cs"/>
                        </a:rPr>
                        <a:t>450.00</a:t>
                      </a:r>
                      <a:endParaRPr lang="es-EC" sz="1400" kern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Berlin Sans FB" panose="020E0602020502020306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20553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33391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115616" y="620688"/>
            <a:ext cx="6468141" cy="1200329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C" sz="2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doni MT" panose="02070603080606020203" pitchFamily="18" charset="0"/>
              </a:rPr>
              <a:t>La Parroquia Rural de Pueblo Nuevo del cantón Portoviejo cuenta con 12 comunidades con una población de 3169 habitantes, </a:t>
            </a:r>
            <a:r>
              <a:rPr lang="es-EC" sz="2400" i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odoni MT" panose="02070603080606020203" pitchFamily="18" charset="0"/>
              </a:rPr>
              <a:t>INEC (2010)</a:t>
            </a:r>
          </a:p>
        </p:txBody>
      </p:sp>
      <p:pic>
        <p:nvPicPr>
          <p:cNvPr id="1026" name="Picture 2" descr="G:\pueblo_nuevo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636912"/>
            <a:ext cx="5616623" cy="4040674"/>
          </a:xfrm>
          <a:prstGeom prst="rect">
            <a:avLst/>
          </a:prstGeom>
          <a:ln w="88900" cap="sq" cmpd="thickThin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03150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899592" y="692696"/>
            <a:ext cx="6985124" cy="1152128"/>
          </a:xfrm>
          <a:noFill/>
          <a:ln>
            <a:noFill/>
          </a:ln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br>
              <a:rPr lang="es-EC" sz="2200" dirty="0"/>
            </a:br>
            <a:br>
              <a:rPr lang="es-EC" sz="2200" dirty="0">
                <a:noFill/>
              </a:rPr>
            </a:br>
            <a:r>
              <a:rPr lang="es-EC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INGRESOS AÑO 2022</a:t>
            </a:r>
            <a:br>
              <a:rPr lang="es-EC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</a:br>
            <a:r>
              <a:rPr lang="es-EC" sz="4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$188.855,14</a:t>
            </a:r>
            <a:br>
              <a:rPr lang="es-EC" sz="1000" dirty="0">
                <a:latin typeface="Cooper Black" panose="0208090404030B020404" pitchFamily="18" charset="0"/>
              </a:rPr>
            </a:br>
            <a:endParaRPr lang="es-EC" dirty="0">
              <a:latin typeface="Cooper Black" panose="0208090404030B020404" pitchFamily="18" charset="0"/>
            </a:endParaRPr>
          </a:p>
        </p:txBody>
      </p:sp>
      <p:graphicFrame>
        <p:nvGraphicFramePr>
          <p:cNvPr id="5" name="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242651"/>
              </p:ext>
            </p:extLst>
          </p:nvPr>
        </p:nvGraphicFramePr>
        <p:xfrm>
          <a:off x="764452" y="2192303"/>
          <a:ext cx="7695980" cy="3408068"/>
        </p:xfrm>
        <a:graphic>
          <a:graphicData uri="http://schemas.openxmlformats.org/drawingml/2006/table">
            <a:tbl>
              <a:tblPr firstRow="1" bandRow="1">
                <a:tableStyleId>{46F890A9-2807-4EBB-B81D-B2AA78EC7F39}</a:tableStyleId>
              </a:tblPr>
              <a:tblGrid>
                <a:gridCol w="58524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435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54182">
                <a:tc>
                  <a:txBody>
                    <a:bodyPr/>
                    <a:lstStyle/>
                    <a:p>
                      <a:pPr algn="ctr"/>
                      <a:r>
                        <a:rPr lang="es-EC" sz="2400" b="0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ooper Black" panose="0208090404030B020404" pitchFamily="18" charset="0"/>
                        </a:rPr>
                        <a:t>INGRESOS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C" sz="2400" b="0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Cooper Black" panose="0208090404030B020404" pitchFamily="18" charset="0"/>
                        </a:rPr>
                        <a:t>VALOR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2692">
                <a:tc>
                  <a:txBody>
                    <a:bodyPr/>
                    <a:lstStyle/>
                    <a:p>
                      <a:r>
                        <a:rPr lang="es-EC" sz="1800" b="0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Berlin Sans FB" panose="020E0602020502020306" pitchFamily="34" charset="0"/>
                        </a:rPr>
                        <a:t>MINISTERIO</a:t>
                      </a:r>
                      <a:r>
                        <a:rPr lang="es-EC" sz="1800" b="0" cap="none" spc="0" baseline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Berlin Sans FB" panose="020E0602020502020306" pitchFamily="34" charset="0"/>
                        </a:rPr>
                        <a:t> DE FINANZAS</a:t>
                      </a:r>
                      <a:endParaRPr lang="es-EC" sz="18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EC" sz="2800" b="0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Berlin Sans FB" panose="020E0602020502020306" pitchFamily="34" charset="0"/>
                        </a:rPr>
                        <a:t>204,686.80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1726">
                <a:tc>
                  <a:txBody>
                    <a:bodyPr/>
                    <a:lstStyle/>
                    <a:p>
                      <a:r>
                        <a:rPr lang="en-US" sz="1800" b="0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Berlin Sans FB" panose="020E0602020502020306" pitchFamily="34" charset="0"/>
                        </a:rPr>
                        <a:t>POR APORTE DE LOS FUNCIONARIOS CAUCIONADOS </a:t>
                      </a:r>
                      <a:endParaRPr lang="es-EC" sz="18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800" b="0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Berlin Sans FB" panose="020E0602020502020306" pitchFamily="34" charset="0"/>
                        </a:rPr>
                        <a:t>46,82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4797">
                <a:tc>
                  <a:txBody>
                    <a:bodyPr/>
                    <a:lstStyle/>
                    <a:p>
                      <a:r>
                        <a:rPr lang="es-EC" sz="1800" b="0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Berlin Sans FB" panose="020E0602020502020306" pitchFamily="34" charset="0"/>
                        </a:rPr>
                        <a:t>DE ENTIDADES DE GOBIERNO AUTÓNOMO DESCENTRALIZADO </a:t>
                      </a:r>
                      <a:r>
                        <a:rPr lang="es-EC" sz="1400" b="0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Berlin Sans FB" panose="020E0602020502020306" pitchFamily="34" charset="0"/>
                        </a:rPr>
                        <a:t>(PARA PROYECTO DE FISIOTERAPIA POR PARTE DEL GOBIERNO PROVINCIAL DE MANABÍ)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800" b="0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Berlin Sans FB" panose="020E0602020502020306" pitchFamily="34" charset="0"/>
                        </a:rPr>
                        <a:t>13,600.00</a:t>
                      </a:r>
                    </a:p>
                    <a:p>
                      <a:pPr algn="r"/>
                      <a:endParaRPr lang="es-EC" sz="28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168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800" b="0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Berlin Sans FB" panose="020E0602020502020306" pitchFamily="34" charset="0"/>
                        </a:rPr>
                        <a:t>DE CUENTAS POR COBRAR </a:t>
                      </a:r>
                      <a:r>
                        <a:rPr lang="es-ES" sz="1400" b="0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Berlin Sans FB" panose="020E0602020502020306" pitchFamily="34" charset="0"/>
                        </a:rPr>
                        <a:t>(DEVOLUCIÓN DE IVA AÑOS ANTERIORES)</a:t>
                      </a:r>
                      <a:endParaRPr lang="es-EC" sz="14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ES" sz="2800" b="0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  <a:latin typeface="Berlin Sans FB" panose="020E0602020502020306" pitchFamily="34" charset="0"/>
                        </a:rPr>
                        <a:t>14,098.36</a:t>
                      </a:r>
                      <a:endParaRPr lang="es-EC" sz="2800" b="0" cap="none" spc="0" dirty="0">
                        <a:ln w="0"/>
                        <a:solidFill>
                          <a:schemeClr val="tx1"/>
                        </a:solidFill>
                        <a:effectLst>
                          <a:outerShdw blurRad="38100" dist="19050" dir="2700000" algn="tl" rotWithShape="0">
                            <a:schemeClr val="dk1">
                              <a:alpha val="40000"/>
                            </a:schemeClr>
                          </a:outerShdw>
                        </a:effectLst>
                        <a:latin typeface="Berlin Sans FB" panose="020E0602020502020306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4793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65850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71600" y="676077"/>
            <a:ext cx="7128792" cy="1143000"/>
          </a:xfrm>
          <a:noFill/>
          <a:ln>
            <a:noFill/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EC" dirty="0">
                <a:solidFill>
                  <a:schemeClr val="bg1"/>
                </a:solidFill>
                <a:latin typeface="Britannic Bold" panose="020B0903060703020204" pitchFamily="34" charset="0"/>
              </a:rPr>
              <a:t>DISTRIBUCIÓN DE LOS GASTOS</a:t>
            </a:r>
          </a:p>
        </p:txBody>
      </p:sp>
      <p:graphicFrame>
        <p:nvGraphicFramePr>
          <p:cNvPr id="5" name="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7996877"/>
              </p:ext>
            </p:extLst>
          </p:nvPr>
        </p:nvGraphicFramePr>
        <p:xfrm>
          <a:off x="611560" y="2636912"/>
          <a:ext cx="7920880" cy="2834640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56166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C" sz="2800" dirty="0">
                          <a:solidFill>
                            <a:schemeClr val="tx1"/>
                          </a:solidFill>
                        </a:rPr>
                        <a:t>DETALLE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C" sz="2800" dirty="0">
                          <a:solidFill>
                            <a:schemeClr val="tx1"/>
                          </a:solidFill>
                        </a:rPr>
                        <a:t>VALOR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C" sz="2800" dirty="0"/>
                        <a:t>Gastos Corrientes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3200" dirty="0"/>
                        <a:t>55,473.02</a:t>
                      </a:r>
                      <a:endParaRPr lang="es-EC" sz="32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C" sz="2800" dirty="0"/>
                        <a:t>Gastos  de Inversión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3200" dirty="0"/>
                        <a:t>150,887.58</a:t>
                      </a:r>
                      <a:endParaRPr lang="es-EC" sz="32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7568">
                <a:tc>
                  <a:txBody>
                    <a:bodyPr/>
                    <a:lstStyle/>
                    <a:p>
                      <a:r>
                        <a:rPr lang="es-ES" sz="2800" dirty="0"/>
                        <a:t>Gastos de Capital</a:t>
                      </a:r>
                      <a:endParaRPr lang="es-EC" sz="2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ES" sz="3200" dirty="0"/>
                        <a:t>7,085,75</a:t>
                      </a:r>
                      <a:endParaRPr lang="es-EC" sz="32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9237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sz="2800" dirty="0"/>
                        <a:t>Aplicación de Financiamiento</a:t>
                      </a:r>
                      <a:endParaRPr lang="es-EC" sz="28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ES" sz="3200" dirty="0"/>
                        <a:t>12,550.20</a:t>
                      </a:r>
                      <a:endParaRPr lang="es-EC" sz="32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93550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25084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23528" y="908720"/>
            <a:ext cx="8456727" cy="926976"/>
          </a:xfrm>
          <a:noFill/>
          <a:ln>
            <a:noFill/>
          </a:ln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es-EC" b="1" dirty="0">
                <a:solidFill>
                  <a:schemeClr val="bg1"/>
                </a:solidFill>
                <a:latin typeface="Comic Sans MS" panose="030F0702030302020204" pitchFamily="66" charset="0"/>
              </a:rPr>
              <a:t>DISTRIBUCIÓN DEL GASTO CORRIENTE</a:t>
            </a:r>
          </a:p>
        </p:txBody>
      </p:sp>
      <p:graphicFrame>
        <p:nvGraphicFramePr>
          <p:cNvPr id="5" name="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4930259"/>
              </p:ext>
            </p:extLst>
          </p:nvPr>
        </p:nvGraphicFramePr>
        <p:xfrm>
          <a:off x="323528" y="2348880"/>
          <a:ext cx="8640960" cy="3769339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66845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64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72305">
                <a:tc>
                  <a:txBody>
                    <a:bodyPr/>
                    <a:lstStyle/>
                    <a:p>
                      <a:pPr algn="ctr"/>
                      <a:r>
                        <a:rPr lang="es-EC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GASTO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C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VALOR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67855">
                <a:tc>
                  <a:txBody>
                    <a:bodyPr/>
                    <a:lstStyle/>
                    <a:p>
                      <a:r>
                        <a:rPr lang="es-EC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GASTOS EN PERSONAL</a:t>
                      </a:r>
                    </a:p>
                    <a:p>
                      <a:r>
                        <a:rPr lang="es-EC" sz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(SUELDOS,</a:t>
                      </a:r>
                      <a:r>
                        <a:rPr lang="es-EC" sz="120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DÉCIMOS, APORTE PATRONAL, FONDOS DE RESERVA, HONORARIOS Y COMPENSACIÓN POR VACACIONES NO GOZADAS)</a:t>
                      </a:r>
                      <a:endParaRPr lang="es-EC" sz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47,601.32</a:t>
                      </a:r>
                      <a:endParaRPr lang="es-EC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6393">
                <a:tc>
                  <a:txBody>
                    <a:bodyPr/>
                    <a:lstStyle/>
                    <a:p>
                      <a:r>
                        <a:rPr lang="es-EC" sz="18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GASTOS FINANCIEROS</a:t>
                      </a:r>
                      <a:r>
                        <a:rPr lang="es-EC" sz="1800" b="1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</a:t>
                      </a:r>
                    </a:p>
                    <a:p>
                      <a:r>
                        <a:rPr lang="es-EC" sz="120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(INTERÉS POR CRÉDITO BANCO DEL ESTADO)</a:t>
                      </a:r>
                      <a:endParaRPr lang="es-EC" sz="1200" b="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879,89</a:t>
                      </a:r>
                      <a:endParaRPr lang="es-EC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6393">
                <a:tc>
                  <a:txBody>
                    <a:bodyPr/>
                    <a:lstStyle/>
                    <a:p>
                      <a:r>
                        <a:rPr lang="es-MX" sz="16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OTROS GASTOS CORRIENTES</a:t>
                      </a:r>
                    </a:p>
                    <a:p>
                      <a:r>
                        <a:rPr lang="es-MX" sz="12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(Comisiones bancarias)</a:t>
                      </a:r>
                      <a:endParaRPr lang="es-EC" sz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MX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94,87</a:t>
                      </a:r>
                      <a:endParaRPr lang="es-EC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3154464"/>
                  </a:ext>
                </a:extLst>
              </a:tr>
              <a:tr h="776393">
                <a:tc>
                  <a:txBody>
                    <a:bodyPr/>
                    <a:lstStyle/>
                    <a:p>
                      <a:r>
                        <a:rPr lang="es-EC" sz="1800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TRANSFERENCIAS</a:t>
                      </a:r>
                      <a:r>
                        <a:rPr lang="es-EC" sz="1800" b="1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 Y DONACIONES CORRIENTES</a:t>
                      </a:r>
                    </a:p>
                    <a:p>
                      <a:r>
                        <a:rPr lang="es-EC" sz="1200" baseline="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(CONAGOPARE  3% -  CONTRALORIA 5*1000)</a:t>
                      </a:r>
                      <a:endParaRPr lang="es-EC" sz="12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b="1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6,896.94</a:t>
                      </a:r>
                      <a:endParaRPr lang="es-EC" b="1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403214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9552" y="836712"/>
            <a:ext cx="7692656" cy="792088"/>
          </a:xfrm>
          <a:noFill/>
          <a:ln>
            <a:noFill/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EC" sz="2800" dirty="0">
                <a:solidFill>
                  <a:schemeClr val="bg1"/>
                </a:solidFill>
                <a:latin typeface="Cooper Black" panose="0208090404030B020404" pitchFamily="18" charset="0"/>
              </a:rPr>
              <a:t>DISTRIBUCIÓN DEL GASTO DE INVERSIÓN</a:t>
            </a:r>
          </a:p>
        </p:txBody>
      </p:sp>
      <p:graphicFrame>
        <p:nvGraphicFramePr>
          <p:cNvPr id="5" name="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8823626"/>
              </p:ext>
            </p:extLst>
          </p:nvPr>
        </p:nvGraphicFramePr>
        <p:xfrm>
          <a:off x="323528" y="2132856"/>
          <a:ext cx="8496944" cy="4646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465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503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4016">
                <a:tc>
                  <a:txBody>
                    <a:bodyPr/>
                    <a:lstStyle/>
                    <a:p>
                      <a:pPr algn="ctr"/>
                      <a:r>
                        <a:rPr lang="es-EC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GASTO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C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VALOR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4360">
                <a:tc>
                  <a:txBody>
                    <a:bodyPr/>
                    <a:lstStyle/>
                    <a:p>
                      <a:r>
                        <a:rPr kumimoji="0" lang="es-MX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EGRESOS EN PERSONAL PARA INVERSIÓN</a:t>
                      </a:r>
                    </a:p>
                    <a:p>
                      <a:r>
                        <a:rPr kumimoji="0" lang="es-MX" sz="10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(REMUNERACIONES UNIFICADAS, SALARIOS UNFICADOS, DÉCIMOTERCER SUELDO, DÉCIMOCUARTO SUELDO, SUBROGACIÓN, APORTE PATRONAL, FONDO DE RESERVA, COMPENSACIÓN POR VACACIONES NO GOZADAS)</a:t>
                      </a:r>
                      <a:endParaRPr kumimoji="0" lang="es-EC" sz="1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MX" b="1" dirty="0"/>
                        <a:t>26,716.15</a:t>
                      </a:r>
                      <a:endParaRPr lang="es-EC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4371455"/>
                  </a:ext>
                </a:extLst>
              </a:tr>
              <a:tr h="792088">
                <a:tc>
                  <a:txBody>
                    <a:bodyPr/>
                    <a:lstStyle/>
                    <a:p>
                      <a:r>
                        <a:rPr lang="es-EC" b="1" dirty="0"/>
                        <a:t>BIENES</a:t>
                      </a:r>
                      <a:r>
                        <a:rPr lang="es-EC" b="1" baseline="0" dirty="0"/>
                        <a:t> Y SERVICIOS PARA INVERSIÓN</a:t>
                      </a:r>
                      <a:endParaRPr lang="es-EC" b="1" dirty="0"/>
                    </a:p>
                    <a:p>
                      <a:r>
                        <a:rPr lang="es-EC" sz="1000" dirty="0"/>
                        <a:t>(SERVICIOS</a:t>
                      </a:r>
                      <a:r>
                        <a:rPr lang="es-EC" sz="1000" baseline="0" dirty="0"/>
                        <a:t> BÁSICOS, SERVICIOS GENERALES, INSTALACIÓN MANTENIMIENTO Y REPARACIÓN, ARRENDAMIENTO DE BIENES, CONTRATACIÓN DE ESTUDIOS E INVESTIGACIONES, GASTOS EN INFORMÁTICA, BIENES DE USO Y CONSUMO DE INVERSIÓN, BIENES MUEBLES NO DEPRECIABLES)</a:t>
                      </a:r>
                      <a:endParaRPr lang="es-EC" sz="10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b="1" dirty="0"/>
                        <a:t>82,698.52</a:t>
                      </a:r>
                      <a:endParaRPr lang="es-EC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1023">
                <a:tc>
                  <a:txBody>
                    <a:bodyPr/>
                    <a:lstStyle/>
                    <a:p>
                      <a:r>
                        <a:rPr lang="es-MX" sz="1800" b="1" dirty="0"/>
                        <a:t>OBRAS</a:t>
                      </a:r>
                      <a:r>
                        <a:rPr lang="es-MX" sz="1800" b="1" baseline="0" dirty="0"/>
                        <a:t> PÚBLICAS</a:t>
                      </a:r>
                    </a:p>
                    <a:p>
                      <a:r>
                        <a:rPr lang="es-MX" sz="1200" baseline="0" dirty="0"/>
                        <a:t>(DE URBANIZACIÓN Y EMBELLECIMIENTO, OBRAS PÚBLICAS DE TRANSPORTES Y VÍAS)</a:t>
                      </a:r>
                      <a:endParaRPr lang="es-EC" sz="12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MX" b="1" dirty="0"/>
                        <a:t>39,902,27</a:t>
                      </a:r>
                      <a:endParaRPr lang="es-EC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3707144"/>
                  </a:ext>
                </a:extLst>
              </a:tr>
              <a:tr h="471023">
                <a:tc>
                  <a:txBody>
                    <a:bodyPr/>
                    <a:lstStyle/>
                    <a:p>
                      <a:r>
                        <a:rPr lang="es-EC" sz="1800" b="1" dirty="0"/>
                        <a:t>OTROS EGRESOS DE INVERSIÓN</a:t>
                      </a:r>
                    </a:p>
                    <a:p>
                      <a:r>
                        <a:rPr lang="es-EC" sz="1200" dirty="0"/>
                        <a:t>(SEGURO Y COMISIONES</a:t>
                      </a:r>
                      <a:r>
                        <a:rPr lang="es-EC" sz="1200" baseline="0" dirty="0"/>
                        <a:t> BANCARIAS </a:t>
                      </a:r>
                      <a:r>
                        <a:rPr lang="es-EC" sz="1200" dirty="0"/>
                        <a:t>)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EC" b="1" dirty="0"/>
                        <a:t>1,570.64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1023">
                <a:tc>
                  <a:txBody>
                    <a:bodyPr/>
                    <a:lstStyle/>
                    <a:p>
                      <a:r>
                        <a:rPr lang="es-EC" b="1" dirty="0"/>
                        <a:t>BIENES</a:t>
                      </a:r>
                      <a:r>
                        <a:rPr lang="es-EC" b="1" baseline="0" dirty="0"/>
                        <a:t> DE LARGA  DURACIÓN</a:t>
                      </a:r>
                      <a:endParaRPr lang="es-EC" b="1" dirty="0"/>
                    </a:p>
                    <a:p>
                      <a:r>
                        <a:rPr lang="es-EC" sz="1200" dirty="0"/>
                        <a:t>(BIENES MUEBLES</a:t>
                      </a:r>
                      <a:r>
                        <a:rPr lang="es-EC" sz="1200" baseline="0" dirty="0"/>
                        <a:t>)</a:t>
                      </a:r>
                      <a:endParaRPr lang="es-EC" sz="12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b="1" dirty="0"/>
                        <a:t>7,085.75</a:t>
                      </a:r>
                      <a:endParaRPr lang="es-EC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1023">
                <a:tc>
                  <a:txBody>
                    <a:bodyPr/>
                    <a:lstStyle/>
                    <a:p>
                      <a:r>
                        <a:rPr lang="es-EC" sz="1800" b="1" dirty="0"/>
                        <a:t>AMORTIZACIÓN DE LA DEUDA PÚBLICA</a:t>
                      </a:r>
                      <a:endParaRPr lang="es-EC" b="1" dirty="0"/>
                    </a:p>
                    <a:p>
                      <a:r>
                        <a:rPr lang="es-EC" sz="1200" dirty="0"/>
                        <a:t>(CRÉDITO</a:t>
                      </a:r>
                      <a:r>
                        <a:rPr lang="es-EC" sz="1200" baseline="0" dirty="0"/>
                        <a:t> BANCO DEL ESTADO-CUOTA CAPITAL)</a:t>
                      </a:r>
                      <a:endParaRPr lang="es-EC" sz="12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b="1" dirty="0"/>
                        <a:t>5,503.32</a:t>
                      </a:r>
                      <a:endParaRPr lang="es-EC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102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C" sz="1800" b="1" dirty="0"/>
                        <a:t>PASIVO CIRCULANTE</a:t>
                      </a:r>
                    </a:p>
                    <a:p>
                      <a:r>
                        <a:rPr lang="es-ES" sz="1200" dirty="0"/>
                        <a:t>(CUENTAS POR PAGAR AÑOS ANTERIORES)</a:t>
                      </a:r>
                      <a:endParaRPr lang="es-EC" sz="1200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s-ES" b="1" dirty="0"/>
                        <a:t>7,046.88</a:t>
                      </a:r>
                      <a:endParaRPr lang="es-EC" b="1" dirty="0"/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09255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39193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888792" y="936104"/>
            <a:ext cx="3366416" cy="576064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pPr marL="0" indent="0" algn="ctr">
              <a:buNone/>
            </a:pPr>
            <a:r>
              <a:rPr lang="es-EC" sz="4000" b="1" dirty="0">
                <a:solidFill>
                  <a:schemeClr val="bg1"/>
                </a:solidFill>
              </a:rPr>
              <a:t>COMISIONES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45653" y="2447176"/>
            <a:ext cx="2808312" cy="3474720"/>
          </a:xfrm>
        </p:spPr>
        <p:txBody>
          <a:bodyPr>
            <a:normAutofit fontScale="70000" lnSpcReduction="20000"/>
          </a:bodyPr>
          <a:lstStyle/>
          <a:p>
            <a:pPr algn="ctr">
              <a:buClr>
                <a:schemeClr val="bg1"/>
              </a:buClr>
              <a:buSzPct val="100000"/>
              <a:buFont typeface="Wingdings" panose="05000000000000000000" pitchFamily="2" charset="2"/>
              <a:buChar char="q"/>
            </a:pPr>
            <a:r>
              <a:rPr lang="es-EC" sz="37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PERMANENTES</a:t>
            </a:r>
          </a:p>
          <a:p>
            <a:endParaRPr lang="es-EC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Clr>
                <a:schemeClr val="tx1"/>
              </a:buClr>
              <a:buSzPct val="130000"/>
              <a:buFont typeface="Wingdings" panose="05000000000000000000" pitchFamily="2" charset="2"/>
              <a:buChar char="v"/>
            </a:pPr>
            <a:r>
              <a:rPr lang="en-US" sz="2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DE MESA</a:t>
            </a:r>
          </a:p>
          <a:p>
            <a:pPr>
              <a:buClrTx/>
              <a:buSzPct val="130000"/>
              <a:buFont typeface="Wingdings" panose="05000000000000000000" pitchFamily="2" charset="2"/>
              <a:buChar char="v"/>
            </a:pPr>
            <a:r>
              <a:rPr lang="en-US" sz="2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PLANIFICACIÓN Y PRESUPUESTO.</a:t>
            </a:r>
            <a:endParaRPr lang="es-EC" sz="29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ClrTx/>
              <a:buSzPct val="130000"/>
              <a:buFont typeface="Wingdings" panose="05000000000000000000" pitchFamily="2" charset="2"/>
              <a:buChar char="v"/>
            </a:pPr>
            <a:r>
              <a:rPr lang="en-US" sz="2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DE EQUIDAD Y GÉNERO</a:t>
            </a:r>
            <a:endParaRPr lang="es-EC" sz="29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45720" indent="0">
              <a:buNone/>
            </a:pPr>
            <a:endParaRPr lang="es-EC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es-EC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s-EC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s-EC" dirty="0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61908" y="2708920"/>
            <a:ext cx="2879160" cy="1917928"/>
          </a:xfrm>
        </p:spPr>
        <p:txBody>
          <a:bodyPr>
            <a:normAutofit fontScale="70000" lnSpcReduction="20000"/>
          </a:bodyPr>
          <a:lstStyle/>
          <a:p>
            <a:pPr marL="502920" lvl="0" indent="-457200" algn="ctr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bg1"/>
              </a:buClr>
              <a:buSzPct val="100000"/>
              <a:buFont typeface="Wingdings" panose="05000000000000000000" pitchFamily="2" charset="2"/>
              <a:buChar char="q"/>
              <a:defRPr/>
            </a:pPr>
            <a:r>
              <a:rPr lang="es-ES" sz="37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ESPECIALES</a:t>
            </a:r>
            <a:endParaRPr lang="es-EC" sz="37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es-EC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>
              <a:buClr>
                <a:schemeClr val="tx1"/>
              </a:buClr>
              <a:buSzPct val="130000"/>
              <a:buFont typeface="Wingdings" panose="05000000000000000000" pitchFamily="2" charset="2"/>
              <a:buChar char="v"/>
            </a:pPr>
            <a:r>
              <a:rPr lang="en-US" sz="2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DE LEGISLACIÓN </a:t>
            </a:r>
          </a:p>
          <a:p>
            <a:pPr>
              <a:buClr>
                <a:schemeClr val="tx1"/>
              </a:buClr>
              <a:buSzPct val="130000"/>
              <a:buFont typeface="Wingdings" panose="05000000000000000000" pitchFamily="2" charset="2"/>
              <a:buChar char="v"/>
            </a:pPr>
            <a:r>
              <a:rPr lang="en-US" sz="2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DE FISCALIZACIÓN</a:t>
            </a:r>
          </a:p>
          <a:p>
            <a:pPr>
              <a:buClr>
                <a:schemeClr val="tx1"/>
              </a:buClr>
              <a:buSzPct val="130000"/>
              <a:buFont typeface="Wingdings" panose="05000000000000000000" pitchFamily="2" charset="2"/>
              <a:buChar char="v"/>
            </a:pPr>
            <a:r>
              <a:rPr lang="en-US" sz="29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DE LÍMITES</a:t>
            </a:r>
          </a:p>
          <a:p>
            <a:endParaRPr lang="en-US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0" indent="0">
              <a:buNone/>
            </a:pPr>
            <a:endParaRPr lang="es-EC" dirty="0"/>
          </a:p>
        </p:txBody>
      </p:sp>
      <p:sp>
        <p:nvSpPr>
          <p:cNvPr id="5" name="2 Marcador de contenido"/>
          <p:cNvSpPr txBox="1">
            <a:spLocks/>
          </p:cNvSpPr>
          <p:nvPr/>
        </p:nvSpPr>
        <p:spPr>
          <a:xfrm>
            <a:off x="3154334" y="2636912"/>
            <a:ext cx="3024336" cy="347472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45720" marR="0" lvl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bg1"/>
              </a:buClr>
              <a:buSzPct val="100000"/>
              <a:tabLst/>
              <a:defRPr/>
            </a:pP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TRABAJO</a:t>
            </a:r>
            <a:endParaRPr kumimoji="0" lang="es-EC" sz="2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</a:endParaRPr>
          </a:p>
          <a:p>
            <a:pPr marL="45720" marR="0" lvl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bg1"/>
              </a:buClr>
              <a:buSzPct val="130000"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</a:endParaRPr>
          </a:p>
          <a:p>
            <a:pPr marL="38862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SzPct val="130000"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DE SERVICIOS</a:t>
            </a:r>
            <a:r>
              <a:rPr kumimoji="0" lang="en-US" sz="2000" b="1" i="0" u="none" strike="noStrike" kern="1200" cap="none" spc="0" normalizeH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 SOCIALES</a:t>
            </a:r>
          </a:p>
          <a:p>
            <a:pPr marL="38862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tx1"/>
              </a:buClr>
              <a:buSzPct val="130000"/>
              <a:buFont typeface="Wingdings" panose="05000000000000000000" pitchFamily="2" charset="2"/>
              <a:buChar char="v"/>
              <a:tabLst/>
              <a:defRPr/>
            </a:pPr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DE AMBIENTE TURISMO Y AGROPRODUCCIÓN</a:t>
            </a:r>
          </a:p>
          <a:p>
            <a:pPr marL="38862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tx1"/>
              </a:buClr>
              <a:buSzPct val="130000"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DE OBRAS</a:t>
            </a:r>
            <a:r>
              <a:rPr kumimoji="0" lang="en-US" sz="2000" b="1" i="0" u="none" strike="noStrike" kern="1200" cap="none" spc="0" normalizeH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 PÚBLICAS VIALIDAD Y CONSTRUCCIONES</a:t>
            </a:r>
            <a:endParaRPr kumimoji="0" lang="es-EC" sz="2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</a:endParaRPr>
          </a:p>
          <a:p>
            <a:pPr marL="4572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  <a:tabLst/>
              <a:defRPr/>
            </a:pPr>
            <a:endParaRPr kumimoji="0" lang="es-EC" sz="2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60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tabLst/>
              <a:defRPr/>
            </a:pPr>
            <a:endParaRPr kumimoji="0" lang="es-EC" sz="2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60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tabLst/>
              <a:defRPr/>
            </a:pPr>
            <a:endParaRPr kumimoji="0" lang="es-EC" sz="2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28600" marR="0" lvl="0" indent="-18288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tabLst/>
              <a:defRPr/>
            </a:pPr>
            <a:endParaRPr kumimoji="0" lang="es-EC" sz="2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96201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714145" y="476672"/>
            <a:ext cx="7056784" cy="2000548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C" sz="2400" dirty="0">
                <a:solidFill>
                  <a:schemeClr val="bg1">
                    <a:lumMod val="95000"/>
                  </a:schemeClr>
                </a:solidFill>
                <a:latin typeface="Britannic Bold" pitchFamily="34" charset="0"/>
              </a:rPr>
              <a:t>CONVENIO DE COOPERACIÓN INTERINSTITUCIONAL ENTRE EL MINISTERIO DE AGRICULTURA Y GANADERÍA Y ESTE GOBIERNO PARROQUIAL PARA LEGALIZACIÓN DE TIERRAS </a:t>
            </a:r>
          </a:p>
          <a:p>
            <a:pPr algn="ctr"/>
            <a:r>
              <a:rPr lang="es-EC" sz="2800" dirty="0">
                <a:solidFill>
                  <a:srgbClr val="000000"/>
                </a:solidFill>
                <a:latin typeface="Britannic Bold" pitchFamily="34" charset="0"/>
              </a:rPr>
              <a:t>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683568" y="5484888"/>
            <a:ext cx="8136904" cy="769441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C" sz="4400" b="1" dirty="0">
                <a:solidFill>
                  <a:schemeClr val="bg1"/>
                </a:solidFill>
              </a:rPr>
              <a:t>$ 12,903,75</a:t>
            </a:r>
          </a:p>
        </p:txBody>
      </p:sp>
      <p:grpSp>
        <p:nvGrpSpPr>
          <p:cNvPr id="2" name="Grupo 1">
            <a:extLst>
              <a:ext uri="{FF2B5EF4-FFF2-40B4-BE49-F238E27FC236}">
                <a16:creationId xmlns:a16="http://schemas.microsoft.com/office/drawing/2014/main" id="{841DBBAF-C1B2-4C0E-8053-4002FD21F7CF}"/>
              </a:ext>
            </a:extLst>
          </p:cNvPr>
          <p:cNvGrpSpPr/>
          <p:nvPr/>
        </p:nvGrpSpPr>
        <p:grpSpPr>
          <a:xfrm>
            <a:off x="1137968" y="2636912"/>
            <a:ext cx="6764095" cy="1887664"/>
            <a:chOff x="1070855" y="2780928"/>
            <a:chExt cx="6764095" cy="1887664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B163E18B-929B-4D1B-8925-31B051FF3E5D}"/>
                </a:ext>
              </a:extLst>
            </p:cNvPr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0855" y="2780928"/>
              <a:ext cx="1872916" cy="188766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</p:pic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C72777C7-7433-439E-B0E3-32C73515306D}"/>
                </a:ext>
              </a:extLst>
            </p:cNvPr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32960" y="2780928"/>
              <a:ext cx="1943853" cy="188766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</p:pic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8CD84C59-0CE3-4021-B1B1-BB992BDB295C}"/>
                </a:ext>
              </a:extLst>
            </p:cNvPr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69972" y="2780928"/>
              <a:ext cx="1664978" cy="188766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</p:pic>
      </p:grpSp>
    </p:spTree>
    <p:extLst>
      <p:ext uri="{BB962C8B-B14F-4D97-AF65-F5344CB8AC3E}">
        <p14:creationId xmlns:p14="http://schemas.microsoft.com/office/powerpoint/2010/main" val="39370606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CuadroTexto"/>
          <p:cNvSpPr txBox="1"/>
          <p:nvPr/>
        </p:nvSpPr>
        <p:spPr>
          <a:xfrm>
            <a:off x="737574" y="476672"/>
            <a:ext cx="7128792" cy="169277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C" sz="2600" dirty="0">
                <a:solidFill>
                  <a:schemeClr val="bg1"/>
                </a:solidFill>
                <a:latin typeface="Berlin Sans FB Demi" panose="020E0802020502020306" pitchFamily="34" charset="0"/>
              </a:rPr>
              <a:t>FORTALECIMIENTO DE LA REHABILITACIÓN 	FÍSICA DE ADULTOS MAYORES, PERSONAS CON DISCAPACIDAD Y DEL SECTOR VULNERABLE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618456" y="5301208"/>
            <a:ext cx="8136904" cy="769441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>
                <a:solidFill>
                  <a:schemeClr val="bg1"/>
                </a:solidFill>
              </a:defRPr>
            </a:lvl1pPr>
          </a:lstStyle>
          <a:p>
            <a:r>
              <a:rPr lang="es-EC" dirty="0">
                <a:latin typeface="Arial Black" panose="020B0A04020102020204" pitchFamily="34" charset="0"/>
              </a:rPr>
              <a:t>$17,000.00</a:t>
            </a:r>
          </a:p>
        </p:txBody>
      </p:sp>
      <p:grpSp>
        <p:nvGrpSpPr>
          <p:cNvPr id="15" name="Grupo 14">
            <a:extLst>
              <a:ext uri="{FF2B5EF4-FFF2-40B4-BE49-F238E27FC236}">
                <a16:creationId xmlns:a16="http://schemas.microsoft.com/office/drawing/2014/main" id="{139383A5-B79D-4E85-9472-3449D3C4D72A}"/>
              </a:ext>
            </a:extLst>
          </p:cNvPr>
          <p:cNvGrpSpPr/>
          <p:nvPr/>
        </p:nvGrpSpPr>
        <p:grpSpPr>
          <a:xfrm>
            <a:off x="406274" y="2276872"/>
            <a:ext cx="8531244" cy="2808312"/>
            <a:chOff x="300078" y="2331169"/>
            <a:chExt cx="8531244" cy="2808312"/>
          </a:xfrm>
        </p:grpSpPr>
        <p:grpSp>
          <p:nvGrpSpPr>
            <p:cNvPr id="12" name="Grupo 11">
              <a:extLst>
                <a:ext uri="{FF2B5EF4-FFF2-40B4-BE49-F238E27FC236}">
                  <a16:creationId xmlns:a16="http://schemas.microsoft.com/office/drawing/2014/main" id="{944BD149-E876-4E6A-9D79-F1C68B669415}"/>
                </a:ext>
              </a:extLst>
            </p:cNvPr>
            <p:cNvGrpSpPr/>
            <p:nvPr/>
          </p:nvGrpSpPr>
          <p:grpSpPr>
            <a:xfrm>
              <a:off x="2462587" y="2331169"/>
              <a:ext cx="6368735" cy="2808312"/>
              <a:chOff x="2401430" y="2276872"/>
              <a:chExt cx="6368735" cy="2808312"/>
            </a:xfrm>
          </p:grpSpPr>
          <p:pic>
            <p:nvPicPr>
              <p:cNvPr id="5" name="Imagen 4">
                <a:extLst>
                  <a:ext uri="{FF2B5EF4-FFF2-40B4-BE49-F238E27FC236}">
                    <a16:creationId xmlns:a16="http://schemas.microsoft.com/office/drawing/2014/main" id="{63A1A355-B3EB-4D65-8D17-DCCE5866BF4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401430" y="2276872"/>
                <a:ext cx="2084719" cy="2808311"/>
              </a:xfrm>
              <a:prstGeom prst="rect">
                <a:avLst/>
              </a:prstGeom>
            </p:spPr>
          </p:pic>
          <p:pic>
            <p:nvPicPr>
              <p:cNvPr id="9" name="Imagen 8">
                <a:extLst>
                  <a:ext uri="{FF2B5EF4-FFF2-40B4-BE49-F238E27FC236}">
                    <a16:creationId xmlns:a16="http://schemas.microsoft.com/office/drawing/2014/main" id="{3A34F3B7-58CF-480E-846D-3520278A223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529825" y="2291216"/>
                <a:ext cx="2084719" cy="2779625"/>
              </a:xfrm>
              <a:prstGeom prst="rect">
                <a:avLst/>
              </a:prstGeom>
            </p:spPr>
          </p:pic>
          <p:pic>
            <p:nvPicPr>
              <p:cNvPr id="11" name="Imagen 10">
                <a:extLst>
                  <a:ext uri="{FF2B5EF4-FFF2-40B4-BE49-F238E27FC236}">
                    <a16:creationId xmlns:a16="http://schemas.microsoft.com/office/drawing/2014/main" id="{A6381FCD-9141-4786-AFE8-A3DB05D8A3B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685446" y="2276872"/>
                <a:ext cx="2084719" cy="2808312"/>
              </a:xfrm>
              <a:prstGeom prst="rect">
                <a:avLst/>
              </a:prstGeom>
            </p:spPr>
          </p:pic>
        </p:grpSp>
        <p:pic>
          <p:nvPicPr>
            <p:cNvPr id="14" name="Imagen 13">
              <a:extLst>
                <a:ext uri="{FF2B5EF4-FFF2-40B4-BE49-F238E27FC236}">
                  <a16:creationId xmlns:a16="http://schemas.microsoft.com/office/drawing/2014/main" id="{18B4DBE9-A602-4EFA-AC31-F870C62EDEC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078" y="2336355"/>
              <a:ext cx="2080869" cy="280312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955296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971600" y="548680"/>
            <a:ext cx="6902159" cy="1508105"/>
          </a:xfrm>
          <a:prstGeom prst="rect">
            <a:avLst/>
          </a:prstGeom>
          <a:noFill/>
          <a:ln w="57150" cmpd="tri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Cooper Black" pitchFamily="18" charset="0"/>
              </a:rPr>
              <a:t>FORTALECIMIENTO ECONÓMICO AGROPRODUCTIVO Y AMBIENTAL</a:t>
            </a:r>
          </a:p>
          <a:p>
            <a:pPr algn="ctr"/>
            <a:r>
              <a:rPr lang="en-US" sz="3600" dirty="0">
                <a:solidFill>
                  <a:schemeClr val="bg1"/>
                </a:solidFill>
                <a:latin typeface="Cooper Black" pitchFamily="18" charset="0"/>
              </a:rPr>
              <a:t>$9.804,00 </a:t>
            </a:r>
          </a:p>
        </p:txBody>
      </p:sp>
      <p:grpSp>
        <p:nvGrpSpPr>
          <p:cNvPr id="19" name="Grupo 18">
            <a:extLst>
              <a:ext uri="{FF2B5EF4-FFF2-40B4-BE49-F238E27FC236}">
                <a16:creationId xmlns:a16="http://schemas.microsoft.com/office/drawing/2014/main" id="{6CFCBB44-0ABA-4C0A-B3D4-D16CA6A2C819}"/>
              </a:ext>
            </a:extLst>
          </p:cNvPr>
          <p:cNvGrpSpPr/>
          <p:nvPr/>
        </p:nvGrpSpPr>
        <p:grpSpPr>
          <a:xfrm>
            <a:off x="395929" y="2348880"/>
            <a:ext cx="8555266" cy="4149289"/>
            <a:chOff x="323921" y="2387547"/>
            <a:chExt cx="8555266" cy="4149289"/>
          </a:xfrm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4FDB6EDE-05AB-4FEB-9388-4105945A3EF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23921" y="2387548"/>
              <a:ext cx="2722620" cy="2041965"/>
            </a:xfrm>
            <a:prstGeom prst="rect">
              <a:avLst/>
            </a:prstGeom>
          </p:spPr>
        </p:pic>
        <p:pic>
          <p:nvPicPr>
            <p:cNvPr id="10" name="Imagen 9">
              <a:extLst>
                <a:ext uri="{FF2B5EF4-FFF2-40B4-BE49-F238E27FC236}">
                  <a16:creationId xmlns:a16="http://schemas.microsoft.com/office/drawing/2014/main" id="{CB64D622-6A41-4774-B7EA-ACC9EA6DFDA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10689" y="2387547"/>
              <a:ext cx="2722621" cy="2041966"/>
            </a:xfrm>
            <a:prstGeom prst="rect">
              <a:avLst/>
            </a:prstGeom>
          </p:spPr>
        </p:pic>
        <p:pic>
          <p:nvPicPr>
            <p:cNvPr id="12" name="Imagen 11">
              <a:extLst>
                <a:ext uri="{FF2B5EF4-FFF2-40B4-BE49-F238E27FC236}">
                  <a16:creationId xmlns:a16="http://schemas.microsoft.com/office/drawing/2014/main" id="{62CFE78C-35FF-4040-B4F5-46F5DE2FE75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56569" y="2387549"/>
              <a:ext cx="2722618" cy="2041964"/>
            </a:xfrm>
            <a:prstGeom prst="rect">
              <a:avLst/>
            </a:prstGeom>
          </p:spPr>
        </p:pic>
        <p:pic>
          <p:nvPicPr>
            <p:cNvPr id="14" name="Imagen 13">
              <a:extLst>
                <a:ext uri="{FF2B5EF4-FFF2-40B4-BE49-F238E27FC236}">
                  <a16:creationId xmlns:a16="http://schemas.microsoft.com/office/drawing/2014/main" id="{E8849065-8FBD-45C4-B2F9-92D85B69D75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3921" y="4494871"/>
              <a:ext cx="2722620" cy="2041965"/>
            </a:xfrm>
            <a:prstGeom prst="rect">
              <a:avLst/>
            </a:prstGeom>
          </p:spPr>
        </p:pic>
        <p:pic>
          <p:nvPicPr>
            <p:cNvPr id="16" name="Imagen 15">
              <a:extLst>
                <a:ext uri="{FF2B5EF4-FFF2-40B4-BE49-F238E27FC236}">
                  <a16:creationId xmlns:a16="http://schemas.microsoft.com/office/drawing/2014/main" id="{B2D7F861-ADB7-41CC-8213-1CE4165559A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10690" y="4480329"/>
              <a:ext cx="2722620" cy="2041965"/>
            </a:xfrm>
            <a:prstGeom prst="rect">
              <a:avLst/>
            </a:prstGeom>
          </p:spPr>
        </p:pic>
        <p:pic>
          <p:nvPicPr>
            <p:cNvPr id="18" name="Imagen 17">
              <a:extLst>
                <a:ext uri="{FF2B5EF4-FFF2-40B4-BE49-F238E27FC236}">
                  <a16:creationId xmlns:a16="http://schemas.microsoft.com/office/drawing/2014/main" id="{79240BA3-797D-4B6B-BDC4-F6D8521B1421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39805" y="4482298"/>
              <a:ext cx="2705862" cy="202939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606939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611560" y="692696"/>
            <a:ext cx="7992888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C" sz="2800" b="1" dirty="0">
                <a:solidFill>
                  <a:schemeClr val="bg1"/>
                </a:solidFill>
                <a:latin typeface="Arial Black" panose="020B0A04020102020204" pitchFamily="34" charset="0"/>
              </a:rPr>
              <a:t>FORTALECIMIENTO SOCIAL Y ATENCIÓN AL SECTOR VULNERABLE </a:t>
            </a:r>
          </a:p>
          <a:p>
            <a:pPr algn="ctr"/>
            <a:r>
              <a:rPr lang="es-EC" sz="3600" b="1" dirty="0">
                <a:solidFill>
                  <a:schemeClr val="bg1"/>
                </a:solidFill>
                <a:latin typeface="Arial Black" panose="020B0A04020102020204" pitchFamily="34" charset="0"/>
              </a:rPr>
              <a:t>$ 7.020,00 </a:t>
            </a:r>
          </a:p>
        </p:txBody>
      </p:sp>
      <p:grpSp>
        <p:nvGrpSpPr>
          <p:cNvPr id="13" name="Grupo 12">
            <a:extLst>
              <a:ext uri="{FF2B5EF4-FFF2-40B4-BE49-F238E27FC236}">
                <a16:creationId xmlns:a16="http://schemas.microsoft.com/office/drawing/2014/main" id="{15233250-892F-4DEA-B324-315FE008DB12}"/>
              </a:ext>
            </a:extLst>
          </p:cNvPr>
          <p:cNvGrpSpPr/>
          <p:nvPr/>
        </p:nvGrpSpPr>
        <p:grpSpPr>
          <a:xfrm>
            <a:off x="800464" y="2276884"/>
            <a:ext cx="7317676" cy="4000852"/>
            <a:chOff x="818212" y="2276884"/>
            <a:chExt cx="7317676" cy="4000852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7193999C-DE2A-409B-9A6A-59DA9888BE9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8212" y="2348880"/>
              <a:ext cx="2309674" cy="1732256"/>
            </a:xfrm>
            <a:prstGeom prst="rect">
              <a:avLst/>
            </a:prstGeom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9BBAB767-EA32-46BC-AF97-BAFDF25C3C5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63215" y="2348880"/>
              <a:ext cx="2304086" cy="1728065"/>
            </a:xfrm>
            <a:prstGeom prst="rect">
              <a:avLst/>
            </a:prstGeom>
          </p:spPr>
        </p:pic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61898931-606D-4F8D-B651-0E1D80865AE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29626" y="2276884"/>
              <a:ext cx="1625209" cy="2166947"/>
            </a:xfrm>
            <a:prstGeom prst="rect">
              <a:avLst/>
            </a:prstGeom>
          </p:spPr>
        </p:pic>
        <p:pic>
          <p:nvPicPr>
            <p:cNvPr id="10" name="Imagen 9">
              <a:extLst>
                <a:ext uri="{FF2B5EF4-FFF2-40B4-BE49-F238E27FC236}">
                  <a16:creationId xmlns:a16="http://schemas.microsoft.com/office/drawing/2014/main" id="{EB594BC3-1CC8-459E-81F1-81210006AFF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3608" y="4519914"/>
              <a:ext cx="3744416" cy="1684987"/>
            </a:xfrm>
            <a:prstGeom prst="rect">
              <a:avLst/>
            </a:prstGeom>
          </p:spPr>
        </p:pic>
        <p:pic>
          <p:nvPicPr>
            <p:cNvPr id="12" name="Imagen 11">
              <a:extLst>
                <a:ext uri="{FF2B5EF4-FFF2-40B4-BE49-F238E27FC236}">
                  <a16:creationId xmlns:a16="http://schemas.microsoft.com/office/drawing/2014/main" id="{A5BA6CA2-B872-4068-8956-2F7A5DDE585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56819" y="4481613"/>
              <a:ext cx="3079069" cy="179612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118700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EBFAEC9C-10B3-4526-82FE-5881E1CE5CD4}"/>
              </a:ext>
            </a:extLst>
          </p:cNvPr>
          <p:cNvSpPr txBox="1"/>
          <p:nvPr/>
        </p:nvSpPr>
        <p:spPr>
          <a:xfrm>
            <a:off x="1187624" y="620688"/>
            <a:ext cx="67687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>
                <a:solidFill>
                  <a:schemeClr val="bg1"/>
                </a:solidFill>
                <a:latin typeface="Berlin Sans FB Demi" panose="020E0802020502020306" pitchFamily="34" charset="0"/>
              </a:rPr>
              <a:t>MANTENIMIENTO PREVENTIVO Y CORRECTIVO DE LOS EQUIPOS INFORMÁTICOS </a:t>
            </a:r>
            <a:endParaRPr lang="es-EC" sz="2800" dirty="0">
              <a:solidFill>
                <a:schemeClr val="bg1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E2E18E0-A66E-4728-B850-A3EC0D8A519B}"/>
              </a:ext>
            </a:extLst>
          </p:cNvPr>
          <p:cNvSpPr txBox="1"/>
          <p:nvPr/>
        </p:nvSpPr>
        <p:spPr>
          <a:xfrm>
            <a:off x="935596" y="5005625"/>
            <a:ext cx="727280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000" dirty="0">
                <a:latin typeface="Berlin Sans FB Demi" panose="020E0802020502020306" pitchFamily="34" charset="0"/>
              </a:rPr>
              <a:t>$2.016,00</a:t>
            </a:r>
            <a:endParaRPr lang="es-EC" sz="6000" dirty="0">
              <a:latin typeface="Berlin Sans FB Demi" panose="020E0802020502020306" pitchFamily="34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92F33418-9C67-4E29-A77B-D93D21EF5D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2348880"/>
            <a:ext cx="3749402" cy="2774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8956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 CuadroTexto"/>
          <p:cNvSpPr txBox="1"/>
          <p:nvPr/>
        </p:nvSpPr>
        <p:spPr>
          <a:xfrm>
            <a:off x="395536" y="512093"/>
            <a:ext cx="7488832" cy="1754326"/>
          </a:xfrm>
          <a:prstGeom prst="rect">
            <a:avLst/>
          </a:prstGeom>
          <a:noFill/>
          <a:ln w="57150" cmpd="tri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ALQUILER DE VOLQUETES PARA LA TRANSPORTACIÓN DE DESECHOS, TALES COMO SON: MONTÍCULOS, ESCOMBROS, Y OTROS DESECHOS QUE SE ORIGINAN POR LA INTERVENCIÓN DE MAQUINARIAS EN LAS COMUNIDADES </a:t>
            </a:r>
            <a:endParaRPr lang="en-US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endParaRPr lang="en-US" sz="800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$2,280.00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E053C804-7BA7-4D1A-BDF1-F4558430B4D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375" t="17800" r="26375" b="8000"/>
          <a:stretch/>
        </p:blipFill>
        <p:spPr>
          <a:xfrm>
            <a:off x="2267744" y="2420887"/>
            <a:ext cx="4608512" cy="4070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8437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AC1B160C-0773-4FD3-ACCA-9211401A3538}"/>
              </a:ext>
            </a:extLst>
          </p:cNvPr>
          <p:cNvSpPr txBox="1"/>
          <p:nvPr/>
        </p:nvSpPr>
        <p:spPr>
          <a:xfrm>
            <a:off x="683568" y="476672"/>
            <a:ext cx="70567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latin typeface="Franklin Gothic Heavy" panose="020B0903020102020204" pitchFamily="34" charset="0"/>
              </a:rPr>
              <a:t>SERVICIO DE ALQUILER DE MAQUINARIAS PARA EL MANTENIMIENTO DE LAS VÍAS CAFUEGO, LOS POZOS DE EL GRAMAL, Y ATRÁS DEL CEMENTERIO DE LA PARROQUIA PUEBLO NUEVO</a:t>
            </a:r>
          </a:p>
          <a:p>
            <a:pPr algn="ctr"/>
            <a:r>
              <a:rPr lang="es-ES" sz="2800" dirty="0">
                <a:solidFill>
                  <a:schemeClr val="bg1"/>
                </a:solidFill>
                <a:latin typeface="Franklin Gothic Heavy" panose="020B0903020102020204" pitchFamily="34" charset="0"/>
              </a:rPr>
              <a:t>$7.526,40</a:t>
            </a:r>
            <a:endParaRPr lang="es-EC" sz="2800" dirty="0">
              <a:solidFill>
                <a:schemeClr val="bg1"/>
              </a:solidFill>
              <a:latin typeface="Franklin Gothic Heavy" panose="020B0903020102020204" pitchFamily="34" charset="0"/>
            </a:endParaRPr>
          </a:p>
        </p:txBody>
      </p:sp>
      <p:grpSp>
        <p:nvGrpSpPr>
          <p:cNvPr id="3" name="Grupo 2">
            <a:extLst>
              <a:ext uri="{FF2B5EF4-FFF2-40B4-BE49-F238E27FC236}">
                <a16:creationId xmlns:a16="http://schemas.microsoft.com/office/drawing/2014/main" id="{7D3705AC-3CAC-41C3-8515-06167D0C9B82}"/>
              </a:ext>
            </a:extLst>
          </p:cNvPr>
          <p:cNvGrpSpPr/>
          <p:nvPr/>
        </p:nvGrpSpPr>
        <p:grpSpPr>
          <a:xfrm>
            <a:off x="977112" y="2484582"/>
            <a:ext cx="7194968" cy="3157263"/>
            <a:chOff x="977112" y="2484582"/>
            <a:chExt cx="7194968" cy="3157263"/>
          </a:xfrm>
        </p:grpSpPr>
        <p:grpSp>
          <p:nvGrpSpPr>
            <p:cNvPr id="13" name="Grupo 12">
              <a:extLst>
                <a:ext uri="{FF2B5EF4-FFF2-40B4-BE49-F238E27FC236}">
                  <a16:creationId xmlns:a16="http://schemas.microsoft.com/office/drawing/2014/main" id="{593B1588-BDE4-41F0-A346-DB6A71DA07B2}"/>
                </a:ext>
              </a:extLst>
            </p:cNvPr>
            <p:cNvGrpSpPr/>
            <p:nvPr/>
          </p:nvGrpSpPr>
          <p:grpSpPr>
            <a:xfrm>
              <a:off x="977112" y="2484582"/>
              <a:ext cx="7194968" cy="3157263"/>
              <a:chOff x="2237807" y="2303400"/>
              <a:chExt cx="3937387" cy="1629555"/>
            </a:xfrm>
          </p:grpSpPr>
          <p:pic>
            <p:nvPicPr>
              <p:cNvPr id="6" name="Imagen 5">
                <a:extLst>
                  <a:ext uri="{FF2B5EF4-FFF2-40B4-BE49-F238E27FC236}">
                    <a16:creationId xmlns:a16="http://schemas.microsoft.com/office/drawing/2014/main" id="{28637917-73C7-4CE1-AD42-F87DBEA5CD3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237807" y="2303400"/>
                <a:ext cx="1192670" cy="1625790"/>
              </a:xfrm>
              <a:prstGeom prst="rect">
                <a:avLst/>
              </a:prstGeom>
            </p:spPr>
          </p:pic>
          <p:pic>
            <p:nvPicPr>
              <p:cNvPr id="12" name="Imagen 11">
                <a:extLst>
                  <a:ext uri="{FF2B5EF4-FFF2-40B4-BE49-F238E27FC236}">
                    <a16:creationId xmlns:a16="http://schemas.microsoft.com/office/drawing/2014/main" id="{32FDF80C-5CBD-4D0F-B821-6A91324C2CC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948200" y="2303400"/>
                <a:ext cx="1226994" cy="1629555"/>
              </a:xfrm>
              <a:prstGeom prst="rect">
                <a:avLst/>
              </a:prstGeom>
            </p:spPr>
          </p:pic>
        </p:grpSp>
        <p:pic>
          <p:nvPicPr>
            <p:cNvPr id="9" name="Imagen 8">
              <a:extLst>
                <a:ext uri="{FF2B5EF4-FFF2-40B4-BE49-F238E27FC236}">
                  <a16:creationId xmlns:a16="http://schemas.microsoft.com/office/drawing/2014/main" id="{40590904-F42B-47B2-A069-E5F4D31D56D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91528" y="2484582"/>
              <a:ext cx="2303413" cy="314996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032312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384A8ABF-2DDE-43A4-A7CD-9B977C6B19C4}"/>
              </a:ext>
            </a:extLst>
          </p:cNvPr>
          <p:cNvSpPr txBox="1"/>
          <p:nvPr/>
        </p:nvSpPr>
        <p:spPr>
          <a:xfrm>
            <a:off x="683568" y="476672"/>
            <a:ext cx="68767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INSTALACIÓN DE SEÑALÉTICAS VERTICALES EN LOS SITIOS SAN ROQUE Y EL CERRO DE LA PARROQUIA RURAL PUEBLO NUEVO DEL CANTÓN PORTOVIEJO </a:t>
            </a:r>
          </a:p>
          <a:p>
            <a:pPr algn="ctr"/>
            <a:r>
              <a:rPr lang="es-ES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  </a:t>
            </a:r>
          </a:p>
          <a:p>
            <a:pPr algn="ctr"/>
            <a:r>
              <a:rPr lang="es-ES" dirty="0">
                <a:solidFill>
                  <a:schemeClr val="bg1">
                    <a:lumMod val="95000"/>
                  </a:schemeClr>
                </a:solidFill>
                <a:latin typeface="Arial Black" panose="020B0A04020102020204" pitchFamily="34" charset="0"/>
              </a:rPr>
              <a:t>$2,576.00</a:t>
            </a:r>
            <a:endParaRPr lang="es-EC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4D7539A0-8C77-4C98-B1D9-3290197AE249}"/>
              </a:ext>
            </a:extLst>
          </p:cNvPr>
          <p:cNvGrpSpPr/>
          <p:nvPr/>
        </p:nvGrpSpPr>
        <p:grpSpPr>
          <a:xfrm>
            <a:off x="1339578" y="2404417"/>
            <a:ext cx="6163450" cy="4275026"/>
            <a:chOff x="1339578" y="2404417"/>
            <a:chExt cx="6163450" cy="4275026"/>
          </a:xfrm>
        </p:grpSpPr>
        <p:pic>
          <p:nvPicPr>
            <p:cNvPr id="3" name="Imagen 2">
              <a:extLst>
                <a:ext uri="{FF2B5EF4-FFF2-40B4-BE49-F238E27FC236}">
                  <a16:creationId xmlns:a16="http://schemas.microsoft.com/office/drawing/2014/main" id="{907AE710-9D26-40C4-BB84-C46554F6C95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10626" t="22001" r="35038" b="13600"/>
            <a:stretch/>
          </p:blipFill>
          <p:spPr>
            <a:xfrm>
              <a:off x="1339578" y="2404417"/>
              <a:ext cx="2807028" cy="1871352"/>
            </a:xfrm>
            <a:prstGeom prst="rect">
              <a:avLst/>
            </a:prstGeom>
            <a:ln w="88900" cap="sq" cmpd="thickThin">
              <a:solidFill>
                <a:schemeClr val="accent3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7536D30D-D9A4-429B-9BEE-9C4AC2AE928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12988" t="23326" r="32675" b="15001"/>
            <a:stretch/>
          </p:blipFill>
          <p:spPr>
            <a:xfrm>
              <a:off x="4572000" y="2404417"/>
              <a:ext cx="2931028" cy="1871352"/>
            </a:xfrm>
            <a:prstGeom prst="rect">
              <a:avLst/>
            </a:prstGeom>
            <a:ln w="88900" cap="sq" cmpd="thickThin">
              <a:solidFill>
                <a:schemeClr val="accent3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9087BFD1-7F53-45EA-A96C-D34BD63AA74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9838" t="22001" r="26375" b="20600"/>
            <a:stretch/>
          </p:blipFill>
          <p:spPr>
            <a:xfrm>
              <a:off x="2442772" y="4581128"/>
              <a:ext cx="4145452" cy="2098315"/>
            </a:xfrm>
            <a:prstGeom prst="rect">
              <a:avLst/>
            </a:prstGeom>
            <a:ln w="88900" cap="sq" cmpd="thickThin">
              <a:solidFill>
                <a:schemeClr val="accent3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</p:grpSp>
    </p:spTree>
    <p:extLst>
      <p:ext uri="{BB962C8B-B14F-4D97-AF65-F5344CB8AC3E}">
        <p14:creationId xmlns:p14="http://schemas.microsoft.com/office/powerpoint/2010/main" val="14745426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95CBBB4F-4795-4781-9CA7-A80FA1BD4221}"/>
              </a:ext>
            </a:extLst>
          </p:cNvPr>
          <p:cNvSpPr txBox="1"/>
          <p:nvPr/>
        </p:nvSpPr>
        <p:spPr>
          <a:xfrm>
            <a:off x="1187624" y="620688"/>
            <a:ext cx="63367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>
                <a:solidFill>
                  <a:schemeClr val="bg1"/>
                </a:solidFill>
                <a:latin typeface="Arial Black" panose="020B0A04020102020204" pitchFamily="34" charset="0"/>
              </a:rPr>
              <a:t>MATERIALES PARA LA CONSTRUCCIÓN DEL BALCÓN TURÍSTICO TIERRADURA</a:t>
            </a:r>
          </a:p>
          <a:p>
            <a:pPr algn="ctr"/>
            <a:endParaRPr lang="es-ES" sz="20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sz="2000" dirty="0">
                <a:solidFill>
                  <a:schemeClr val="bg1"/>
                </a:solidFill>
                <a:latin typeface="Arial Black" panose="020B0A04020102020204" pitchFamily="34" charset="0"/>
              </a:rPr>
              <a:t>$5,799.84</a:t>
            </a:r>
            <a:endParaRPr lang="es-EC" sz="20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grpSp>
        <p:nvGrpSpPr>
          <p:cNvPr id="15" name="Grupo 14">
            <a:extLst>
              <a:ext uri="{FF2B5EF4-FFF2-40B4-BE49-F238E27FC236}">
                <a16:creationId xmlns:a16="http://schemas.microsoft.com/office/drawing/2014/main" id="{02BA7685-B1D8-4EAB-B126-97178C0B337E}"/>
              </a:ext>
            </a:extLst>
          </p:cNvPr>
          <p:cNvGrpSpPr/>
          <p:nvPr/>
        </p:nvGrpSpPr>
        <p:grpSpPr>
          <a:xfrm>
            <a:off x="827584" y="2348880"/>
            <a:ext cx="7698816" cy="4245299"/>
            <a:chOff x="1245940" y="2314583"/>
            <a:chExt cx="6706431" cy="4245299"/>
          </a:xfrm>
        </p:grpSpPr>
        <p:grpSp>
          <p:nvGrpSpPr>
            <p:cNvPr id="5" name="Grupo 4">
              <a:extLst>
                <a:ext uri="{FF2B5EF4-FFF2-40B4-BE49-F238E27FC236}">
                  <a16:creationId xmlns:a16="http://schemas.microsoft.com/office/drawing/2014/main" id="{D43C454A-67DD-42D4-B487-CC6FE1310C8E}"/>
                </a:ext>
              </a:extLst>
            </p:cNvPr>
            <p:cNvGrpSpPr/>
            <p:nvPr/>
          </p:nvGrpSpPr>
          <p:grpSpPr>
            <a:xfrm>
              <a:off x="1245940" y="2314583"/>
              <a:ext cx="5149318" cy="4245299"/>
              <a:chOff x="2647433" y="2314583"/>
              <a:chExt cx="3943848" cy="4245299"/>
            </a:xfrm>
          </p:grpSpPr>
          <p:pic>
            <p:nvPicPr>
              <p:cNvPr id="6" name="Imagen 5">
                <a:extLst>
                  <a:ext uri="{FF2B5EF4-FFF2-40B4-BE49-F238E27FC236}">
                    <a16:creationId xmlns:a16="http://schemas.microsoft.com/office/drawing/2014/main" id="{F3B2D227-8540-4A0D-82DE-DBF7614BB4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429403" y="2314583"/>
                <a:ext cx="1053542" cy="1871352"/>
              </a:xfrm>
              <a:prstGeom prst="rect">
                <a:avLst/>
              </a:prstGeom>
              <a:ln w="88900" cap="sq" cmpd="thickThin">
                <a:solidFill>
                  <a:srgbClr val="000000"/>
                </a:solidFill>
                <a:prstDash val="solid"/>
                <a:miter lim="800000"/>
              </a:ln>
              <a:effectLst>
                <a:innerShdw blurRad="76200">
                  <a:srgbClr val="000000"/>
                </a:innerShdw>
              </a:effectLst>
            </p:spPr>
          </p:pic>
          <p:pic>
            <p:nvPicPr>
              <p:cNvPr id="7" name="Imagen 6">
                <a:extLst>
                  <a:ext uri="{FF2B5EF4-FFF2-40B4-BE49-F238E27FC236}">
                    <a16:creationId xmlns:a16="http://schemas.microsoft.com/office/drawing/2014/main" id="{45EBEF8E-D02C-45CA-9DAA-31A91EEF1A1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808435" y="4688530"/>
                <a:ext cx="2782846" cy="1871352"/>
              </a:xfrm>
              <a:prstGeom prst="rect">
                <a:avLst/>
              </a:prstGeom>
              <a:ln w="88900" cap="sq" cmpd="thickThin">
                <a:solidFill>
                  <a:srgbClr val="000000"/>
                </a:solidFill>
                <a:prstDash val="solid"/>
                <a:miter lim="800000"/>
              </a:ln>
              <a:effectLst>
                <a:innerShdw blurRad="76200">
                  <a:srgbClr val="000000"/>
                </a:innerShdw>
              </a:effectLst>
            </p:spPr>
          </p:pic>
          <p:pic>
            <p:nvPicPr>
              <p:cNvPr id="8" name="Imagen 7">
                <a:extLst>
                  <a:ext uri="{FF2B5EF4-FFF2-40B4-BE49-F238E27FC236}">
                    <a16:creationId xmlns:a16="http://schemas.microsoft.com/office/drawing/2014/main" id="{AD9449BD-8174-4ED3-8176-BCF6A231853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647433" y="2314583"/>
                <a:ext cx="1538384" cy="2098315"/>
              </a:xfrm>
              <a:prstGeom prst="rect">
                <a:avLst/>
              </a:prstGeom>
              <a:ln w="88900" cap="sq" cmpd="thickThin">
                <a:solidFill>
                  <a:srgbClr val="000000"/>
                </a:solidFill>
                <a:prstDash val="solid"/>
                <a:miter lim="800000"/>
              </a:ln>
              <a:effectLst>
                <a:innerShdw blurRad="76200">
                  <a:srgbClr val="000000"/>
                </a:innerShdw>
              </a:effectLst>
            </p:spPr>
          </p:pic>
        </p:grpSp>
        <p:pic>
          <p:nvPicPr>
            <p:cNvPr id="14" name="Imagen 13">
              <a:extLst>
                <a:ext uri="{FF2B5EF4-FFF2-40B4-BE49-F238E27FC236}">
                  <a16:creationId xmlns:a16="http://schemas.microsoft.com/office/drawing/2014/main" id="{59F3232F-E750-4A7D-9B67-1AB656CE308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6188" y="2314583"/>
              <a:ext cx="2686183" cy="2007176"/>
            </a:xfrm>
            <a:prstGeom prst="rect">
              <a:avLst/>
            </a:prstGeom>
            <a:ln w="88900" cap="sq" cmpd="thickThin">
              <a:solidFill>
                <a:srgbClr val="000000"/>
              </a:solidFill>
              <a:prstDash val="solid"/>
              <a:miter lim="800000"/>
            </a:ln>
            <a:effectLst>
              <a:innerShdw blurRad="76200">
                <a:srgbClr val="000000"/>
              </a:innerShdw>
            </a:effectLst>
          </p:spPr>
        </p:pic>
      </p:grpSp>
    </p:spTree>
    <p:extLst>
      <p:ext uri="{BB962C8B-B14F-4D97-AF65-F5344CB8AC3E}">
        <p14:creationId xmlns:p14="http://schemas.microsoft.com/office/powerpoint/2010/main" val="20744860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3F140A17-19CE-4DBA-BF69-1536D1E56AB5}"/>
              </a:ext>
            </a:extLst>
          </p:cNvPr>
          <p:cNvSpPr txBox="1"/>
          <p:nvPr/>
        </p:nvSpPr>
        <p:spPr>
          <a:xfrm>
            <a:off x="683568" y="548680"/>
            <a:ext cx="6912768" cy="1523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200" dirty="0">
                <a:solidFill>
                  <a:schemeClr val="bg1"/>
                </a:solidFill>
                <a:latin typeface="Britannic Bold" panose="020B0903060703020204" pitchFamily="34" charset="0"/>
              </a:rPr>
              <a:t>ELABORACIÓN DE INFORME TÉNICO ELÉCTRICO DE LOS EDIFICIOS QUE POSEE EL GOBIERNO PARROQUIAL DE PUEBLO NUEVO </a:t>
            </a:r>
          </a:p>
          <a:p>
            <a:pPr algn="ctr"/>
            <a:endParaRPr lang="es-ES" sz="500" dirty="0">
              <a:solidFill>
                <a:schemeClr val="bg1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es-ES" sz="2200" dirty="0">
                <a:solidFill>
                  <a:schemeClr val="bg1"/>
                </a:solidFill>
                <a:latin typeface="Britannic Bold" panose="020B0903060703020204" pitchFamily="34" charset="0"/>
              </a:rPr>
              <a:t>$1,212.00</a:t>
            </a:r>
            <a:endParaRPr lang="es-EC" sz="2200" dirty="0">
              <a:solidFill>
                <a:schemeClr val="bg1"/>
              </a:solidFill>
              <a:latin typeface="Britannic Bold" panose="020B0903060703020204" pitchFamily="34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8C5EBE1D-AA10-48D5-8328-7FEA64A0AF4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975" t="30400" r="14563" b="17800"/>
          <a:stretch/>
        </p:blipFill>
        <p:spPr>
          <a:xfrm>
            <a:off x="430567" y="2968591"/>
            <a:ext cx="4067481" cy="2550792"/>
          </a:xfrm>
          <a:prstGeom prst="rect">
            <a:avLst/>
          </a:prstGeom>
          <a:ln w="88900" cap="sq" cmpd="thickThin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31D025E4-4EE4-4217-A751-ED53304F2C1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8975" t="27600" r="14563" b="19200"/>
          <a:stretch/>
        </p:blipFill>
        <p:spPr>
          <a:xfrm>
            <a:off x="4752993" y="2968591"/>
            <a:ext cx="3960440" cy="2550792"/>
          </a:xfrm>
          <a:prstGeom prst="rect">
            <a:avLst/>
          </a:prstGeom>
          <a:ln w="88900" cap="sq" cmpd="thickThin">
            <a:solidFill>
              <a:schemeClr val="tx2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5808176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5E2EB62D-DDEA-4628-A1F4-2F78145A6B98}"/>
              </a:ext>
            </a:extLst>
          </p:cNvPr>
          <p:cNvSpPr txBox="1"/>
          <p:nvPr/>
        </p:nvSpPr>
        <p:spPr>
          <a:xfrm>
            <a:off x="683568" y="547620"/>
            <a:ext cx="7128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READECUACIÓN DE INTERIORES Y EXTERIORES DEL EDIFICIO DEL GAD PARROQUIAL PUEBLO NUEVO.</a:t>
            </a:r>
          </a:p>
          <a:p>
            <a:pPr algn="ctr"/>
            <a:endParaRPr lang="es-ES" sz="800" dirty="0">
              <a:solidFill>
                <a:schemeClr val="bg1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/>
            <a:r>
              <a:rPr lang="es-ES" sz="2800" dirty="0">
                <a:solidFill>
                  <a:schemeClr val="bg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$ 7.574,31</a:t>
            </a:r>
            <a:endParaRPr lang="es-EC" sz="2800" dirty="0">
              <a:solidFill>
                <a:schemeClr val="bg1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5F321A6E-5A6D-44BE-B17A-6F35D2DEE428}"/>
              </a:ext>
            </a:extLst>
          </p:cNvPr>
          <p:cNvGrpSpPr/>
          <p:nvPr/>
        </p:nvGrpSpPr>
        <p:grpSpPr>
          <a:xfrm>
            <a:off x="971600" y="2246098"/>
            <a:ext cx="7560840" cy="4484943"/>
            <a:chOff x="971600" y="2246098"/>
            <a:chExt cx="7560840" cy="4484943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D9915708-9385-48CE-A4DC-1705BD575EF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1600" y="2246098"/>
              <a:ext cx="4104456" cy="2308756"/>
            </a:xfrm>
            <a:prstGeom prst="rect">
              <a:avLst/>
            </a:prstGeom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3CD693EC-7531-45F3-957C-AC14AE04A40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63688" y="4570801"/>
              <a:ext cx="2880320" cy="2160240"/>
            </a:xfrm>
            <a:prstGeom prst="rect">
              <a:avLst/>
            </a:prstGeom>
          </p:spPr>
        </p:pic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7E6B32B0-54E2-4CBE-B034-839F4DC7B79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20072" y="2273163"/>
              <a:ext cx="3312368" cy="441648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009683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404A7124-A04C-43AD-BAE3-8EFA11A30F28}"/>
              </a:ext>
            </a:extLst>
          </p:cNvPr>
          <p:cNvSpPr txBox="1"/>
          <p:nvPr/>
        </p:nvSpPr>
        <p:spPr>
          <a:xfrm>
            <a:off x="395536" y="476672"/>
            <a:ext cx="7488832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C" sz="2000" dirty="0">
                <a:solidFill>
                  <a:schemeClr val="bg1"/>
                </a:solidFill>
                <a:latin typeface="Britannic Bold" panose="020B0903060703020204" pitchFamily="34" charset="0"/>
              </a:rPr>
              <a:t>SERVICIO DE MANTENIMIENTO PREVENTIVO Y CORRECTIVO DEL SISTEMA ELÉCTRICO Y SISTEMA CONTRA INCENDIO, EN LOS EDIFICIOS DE LA JUNTA PARROQUIAL PUEBLO NUEVO</a:t>
            </a:r>
          </a:p>
          <a:p>
            <a:pPr algn="ctr"/>
            <a:endParaRPr lang="es-EC" sz="1000" dirty="0">
              <a:solidFill>
                <a:schemeClr val="bg1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es-ES" sz="2400" dirty="0">
                <a:solidFill>
                  <a:schemeClr val="bg1"/>
                </a:solidFill>
                <a:latin typeface="Britannic Bold" panose="020B0903060703020204" pitchFamily="34" charset="0"/>
              </a:rPr>
              <a:t>$</a:t>
            </a:r>
            <a:r>
              <a:rPr lang="es-EC" sz="2400" dirty="0">
                <a:solidFill>
                  <a:schemeClr val="bg1"/>
                </a:solidFill>
                <a:latin typeface="Britannic Bold" panose="020B0903060703020204" pitchFamily="34" charset="0"/>
              </a:rPr>
              <a:t>7,347.20</a:t>
            </a:r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A38B4698-35A2-4D31-9640-82D4DCCD5CD8}"/>
              </a:ext>
            </a:extLst>
          </p:cNvPr>
          <p:cNvGrpSpPr/>
          <p:nvPr/>
        </p:nvGrpSpPr>
        <p:grpSpPr>
          <a:xfrm>
            <a:off x="755930" y="2564904"/>
            <a:ext cx="8010677" cy="4180123"/>
            <a:chOff x="755930" y="2564904"/>
            <a:chExt cx="8010677" cy="4180123"/>
          </a:xfrm>
        </p:grpSpPr>
        <p:pic>
          <p:nvPicPr>
            <p:cNvPr id="3" name="Imagen 2" descr="C:\Users\USER\Desktop\GAD -PUEBLO NUEVO\EJECUCION\imagen\20220611_150607.jpg">
              <a:extLst>
                <a:ext uri="{FF2B5EF4-FFF2-40B4-BE49-F238E27FC236}">
                  <a16:creationId xmlns:a16="http://schemas.microsoft.com/office/drawing/2014/main" id="{15E0A1A1-8B31-4FE7-8A2F-7E07386B5A37}"/>
                </a:ext>
              </a:extLst>
            </p:cNvPr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525327" y="3443579"/>
              <a:ext cx="2376264" cy="1915058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4" name="Imagen 3" descr="C:\Users\USER\Desktop\GAD -PUEBLO NUEVO\EJECUCION\imagen\20220618_120302.jpg">
              <a:extLst>
                <a:ext uri="{FF2B5EF4-FFF2-40B4-BE49-F238E27FC236}">
                  <a16:creationId xmlns:a16="http://schemas.microsoft.com/office/drawing/2014/main" id="{1F80F32F-DD1E-4088-85CC-D15378593EB1}"/>
                </a:ext>
              </a:extLst>
            </p:cNvPr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80564" y="3355162"/>
              <a:ext cx="3386043" cy="209189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5" name="Imagen 4" descr="C:\Users\USER\Desktop\GAD -PUEBLO NUEVO\EJECUCION\imagen\20220612_084249.jpg">
              <a:extLst>
                <a:ext uri="{FF2B5EF4-FFF2-40B4-BE49-F238E27FC236}">
                  <a16:creationId xmlns:a16="http://schemas.microsoft.com/office/drawing/2014/main" id="{06DB4C3A-989F-493E-946C-DB5E7A3B6AD4}"/>
                </a:ext>
              </a:extLst>
            </p:cNvPr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3056505" y="2326223"/>
              <a:ext cx="1938544" cy="2415906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6" name="Imagen 5" descr="C:\Users\USER\Desktop\GAD -PUEBLO NUEVO\EJECUCION\imagen\20220612_103849.jpg">
              <a:extLst>
                <a:ext uri="{FF2B5EF4-FFF2-40B4-BE49-F238E27FC236}">
                  <a16:creationId xmlns:a16="http://schemas.microsoft.com/office/drawing/2014/main" id="{2C408ED8-8CC5-48DD-ADDB-3586999C2FB3}"/>
                </a:ext>
              </a:extLst>
            </p:cNvPr>
            <p:cNvPicPr/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166" t="19597" r="25726"/>
            <a:stretch/>
          </p:blipFill>
          <p:spPr bwMode="auto">
            <a:xfrm rot="5400000">
              <a:off x="2979830" y="4580605"/>
              <a:ext cx="2091891" cy="2236954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709813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2FC99B37-98F1-45A0-A314-F35E1EBF670A}"/>
              </a:ext>
            </a:extLst>
          </p:cNvPr>
          <p:cNvSpPr txBox="1"/>
          <p:nvPr/>
        </p:nvSpPr>
        <p:spPr>
          <a:xfrm>
            <a:off x="827584" y="636220"/>
            <a:ext cx="6984776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latin typeface="Britannic Bold" panose="020B0903060703020204" pitchFamily="34" charset="0"/>
              </a:rPr>
              <a:t>CAPACITACIÓN EN TEMAS GASTRONÓMICOS PREVIO A LA EJECUCIÓN DEL V FESTIVAL DEL SECO DE GALLINA Y II COPA CULINARIA A EJECUTARSE EN LA PARROQUIA PUEBLO NUEVO.</a:t>
            </a:r>
          </a:p>
          <a:p>
            <a:pPr algn="ctr"/>
            <a:r>
              <a:rPr lang="es-ES" sz="3200" dirty="0">
                <a:solidFill>
                  <a:schemeClr val="bg1"/>
                </a:solidFill>
                <a:latin typeface="Britannic Bold" panose="020B0903060703020204" pitchFamily="34" charset="0"/>
              </a:rPr>
              <a:t>$3,360.00</a:t>
            </a:r>
            <a:endParaRPr lang="es-EC" sz="3200" dirty="0">
              <a:solidFill>
                <a:schemeClr val="bg1"/>
              </a:solidFill>
              <a:latin typeface="Britannic Bold" panose="020B090306070302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051AF39-1C08-4F25-8874-38A6CFA4D8E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8048" y="2407668"/>
            <a:ext cx="3707904" cy="1835412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A56FDBD2-02E5-4AF8-B029-989106669A8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4012" y="4365104"/>
            <a:ext cx="4355976" cy="2156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74633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100330E0-5935-4FA4-8F7A-CC35C069429B}"/>
              </a:ext>
            </a:extLst>
          </p:cNvPr>
          <p:cNvSpPr txBox="1"/>
          <p:nvPr/>
        </p:nvSpPr>
        <p:spPr>
          <a:xfrm>
            <a:off x="683568" y="548680"/>
            <a:ext cx="70567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SERVICIOS PARA EL EMBELLECIMIENTO DE LA PARROQUIA PUEBLO NUEVO, QUE CONSISTE EN EL PINTADO DE LOS BORDILLOS DEL CASCO URBANO DE LA PARROQUIA PUEBLO NUEVO</a:t>
            </a:r>
          </a:p>
          <a:p>
            <a:pPr algn="ctr"/>
            <a:endParaRPr lang="es-ES" sz="800" b="1" dirty="0">
              <a:solidFill>
                <a:schemeClr val="bg1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  <a:p>
            <a:pPr algn="ctr"/>
            <a:r>
              <a:rPr lang="es-ES" sz="2800" b="1" dirty="0">
                <a:solidFill>
                  <a:schemeClr val="bg1"/>
                </a:solidFill>
                <a:latin typeface="MV Boli" panose="02000500030200090000" pitchFamily="2" charset="0"/>
                <a:cs typeface="MV Boli" panose="02000500030200090000" pitchFamily="2" charset="0"/>
              </a:rPr>
              <a:t>$ 10,165.75</a:t>
            </a:r>
            <a:endParaRPr lang="es-EC" sz="2800" b="1" dirty="0">
              <a:solidFill>
                <a:schemeClr val="bg1"/>
              </a:solidFill>
              <a:latin typeface="MV Boli" panose="02000500030200090000" pitchFamily="2" charset="0"/>
              <a:cs typeface="MV Boli" panose="02000500030200090000" pitchFamily="2" charset="0"/>
            </a:endParaRPr>
          </a:p>
        </p:txBody>
      </p:sp>
      <p:grpSp>
        <p:nvGrpSpPr>
          <p:cNvPr id="7" name="Grupo 6">
            <a:extLst>
              <a:ext uri="{FF2B5EF4-FFF2-40B4-BE49-F238E27FC236}">
                <a16:creationId xmlns:a16="http://schemas.microsoft.com/office/drawing/2014/main" id="{769FB516-B408-44C6-9495-C7D5D4FB4C4A}"/>
              </a:ext>
            </a:extLst>
          </p:cNvPr>
          <p:cNvGrpSpPr/>
          <p:nvPr/>
        </p:nvGrpSpPr>
        <p:grpSpPr>
          <a:xfrm>
            <a:off x="467544" y="2492896"/>
            <a:ext cx="8341332" cy="3150085"/>
            <a:chOff x="467544" y="2492896"/>
            <a:chExt cx="8341332" cy="3150085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11D5B7D0-C04D-423F-A06F-23D0C6C44ED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7544" y="2523032"/>
              <a:ext cx="2339962" cy="3119949"/>
            </a:xfrm>
            <a:prstGeom prst="rect">
              <a:avLst/>
            </a:prstGeom>
          </p:spPr>
        </p:pic>
        <p:pic>
          <p:nvPicPr>
            <p:cNvPr id="5" name="Imagen 2">
              <a:extLst>
                <a:ext uri="{FF2B5EF4-FFF2-40B4-BE49-F238E27FC236}">
                  <a16:creationId xmlns:a16="http://schemas.microsoft.com/office/drawing/2014/main" id="{1A1BBECA-DA39-44E8-BF99-36C77E8BA51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87824" y="2492896"/>
              <a:ext cx="2765195" cy="31475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Imagen 4">
              <a:extLst>
                <a:ext uri="{FF2B5EF4-FFF2-40B4-BE49-F238E27FC236}">
                  <a16:creationId xmlns:a16="http://schemas.microsoft.com/office/drawing/2014/main" id="{648DC298-0BC3-4BCC-A692-083B7CC3AC1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12878" y="2492896"/>
              <a:ext cx="2895998" cy="31475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217660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EA3EDEAF-34A2-42F1-A57F-0E14FA4F086A}"/>
              </a:ext>
            </a:extLst>
          </p:cNvPr>
          <p:cNvSpPr txBox="1"/>
          <p:nvPr/>
        </p:nvSpPr>
        <p:spPr>
          <a:xfrm>
            <a:off x="755576" y="548680"/>
            <a:ext cx="6984776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  <a:latin typeface="Agency FB" panose="020B0503020202020204" pitchFamily="34" charset="0"/>
              </a:rPr>
              <a:t>LOGÍSTICA Y PROMOCIÓN PARA LLEVAR A CABO LAS ACTIVIDADES DE FORTALECIMIENTO DEL SECTOR PRODUCTIVO, CULTURAL Y TURÍSTICO POR EL MES DE OCTUBRE Y CONMEMORACIÓN POLÍTICA QUE LLEVAREMOS A CABO EN DIFERENTES COMUNIDADES DE LA PARROQUIA PUEBLO NUEVO.</a:t>
            </a:r>
          </a:p>
          <a:p>
            <a:pPr algn="ctr"/>
            <a:endParaRPr lang="es-ES" sz="800" b="1" dirty="0">
              <a:solidFill>
                <a:schemeClr val="bg1"/>
              </a:solidFill>
              <a:latin typeface="Agency FB" panose="020B0503020202020204" pitchFamily="34" charset="0"/>
            </a:endParaRPr>
          </a:p>
          <a:p>
            <a:pPr algn="ctr"/>
            <a:r>
              <a:rPr lang="es-ES" sz="2400" b="1" dirty="0">
                <a:solidFill>
                  <a:schemeClr val="bg1"/>
                </a:solidFill>
                <a:latin typeface="Agency FB" panose="020B0503020202020204" pitchFamily="34" charset="0"/>
              </a:rPr>
              <a:t>$22,400.00</a:t>
            </a:r>
            <a:endParaRPr lang="es-EC" sz="2400" dirty="0">
              <a:solidFill>
                <a:schemeClr val="bg1"/>
              </a:solidFill>
              <a:latin typeface="Agency FB" panose="020B0503020202020204" pitchFamily="34" charset="0"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1CBE32AE-A1E0-42F3-917F-123D177404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688" t="13601" r="34250" b="8000"/>
          <a:stretch/>
        </p:blipFill>
        <p:spPr>
          <a:xfrm>
            <a:off x="672753" y="2420888"/>
            <a:ext cx="2544573" cy="1899948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8A016802-3F71-4660-A2B3-5FF4452630B1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97" t="12542" r="33678" b="6689"/>
          <a:stretch/>
        </p:blipFill>
        <p:spPr bwMode="auto">
          <a:xfrm>
            <a:off x="3428633" y="2420888"/>
            <a:ext cx="2641466" cy="189994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CC75095C-AF4C-4C82-8DF2-F3138A91A40E}"/>
              </a:ext>
            </a:extLst>
          </p:cNvPr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9" t="12793" r="32972" b="6187"/>
          <a:stretch/>
        </p:blipFill>
        <p:spPr bwMode="auto">
          <a:xfrm>
            <a:off x="6257106" y="2424724"/>
            <a:ext cx="2419350" cy="189611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685B8966-4808-4530-A2BE-C78FBE25267F}"/>
              </a:ext>
            </a:extLst>
          </p:cNvPr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3" t="14799" r="34806" b="6940"/>
          <a:stretch/>
        </p:blipFill>
        <p:spPr bwMode="auto">
          <a:xfrm>
            <a:off x="672752" y="4492277"/>
            <a:ext cx="2544573" cy="203306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DB8A038F-3BB6-459E-B682-0F5DFC67554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7357" t="13601" r="35185" b="5200"/>
          <a:stretch/>
        </p:blipFill>
        <p:spPr>
          <a:xfrm>
            <a:off x="3525525" y="4492277"/>
            <a:ext cx="2544573" cy="2022739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9B6975A-5D92-49FF-B072-09648228D99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7358" t="13601" r="33616" b="8000"/>
          <a:stretch/>
        </p:blipFill>
        <p:spPr>
          <a:xfrm>
            <a:off x="6157846" y="4492276"/>
            <a:ext cx="2544573" cy="2022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477834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87E316E6-8BD3-4B2F-AF3E-4A7718A18EEC}"/>
              </a:ext>
            </a:extLst>
          </p:cNvPr>
          <p:cNvSpPr txBox="1"/>
          <p:nvPr/>
        </p:nvSpPr>
        <p:spPr>
          <a:xfrm>
            <a:off x="611560" y="764704"/>
            <a:ext cx="76328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chemeClr val="bg1"/>
                </a:solidFill>
              </a:rPr>
              <a:t>MANTENIMIENTO INTEGRAL ELÉCTRICO DEL PARQUE CENTRAL, CUBIERTA METÁLICA Y CANCHA, DE LA PARROQUIA PUEBLO NUEVO. </a:t>
            </a:r>
            <a:endParaRPr lang="es-ES" sz="800" dirty="0">
              <a:solidFill>
                <a:schemeClr val="bg1"/>
              </a:solidFill>
              <a:latin typeface="Bahnschrift SemiBold Condensed" panose="020B0502040204020203" pitchFamily="34" charset="0"/>
            </a:endParaRPr>
          </a:p>
          <a:p>
            <a:pPr algn="ctr"/>
            <a:r>
              <a:rPr lang="es-ES" sz="3600" dirty="0">
                <a:solidFill>
                  <a:schemeClr val="bg1"/>
                </a:solidFill>
                <a:latin typeface="Bahnschrift SemiBold Condensed" panose="020B0502040204020203" pitchFamily="34" charset="0"/>
              </a:rPr>
              <a:t>$17,330.56</a:t>
            </a:r>
            <a:r>
              <a:rPr lang="es-ES" sz="4800" dirty="0">
                <a:latin typeface="Bahnschrift SemiBold Condensed" panose="020B0502040204020203" pitchFamily="34" charset="0"/>
              </a:rPr>
              <a:t>  </a:t>
            </a:r>
          </a:p>
        </p:txBody>
      </p:sp>
      <p:grpSp>
        <p:nvGrpSpPr>
          <p:cNvPr id="9" name="Grupo 8">
            <a:extLst>
              <a:ext uri="{FF2B5EF4-FFF2-40B4-BE49-F238E27FC236}">
                <a16:creationId xmlns:a16="http://schemas.microsoft.com/office/drawing/2014/main" id="{E63AEB83-9F5D-4D10-8950-79CE1B878F7A}"/>
              </a:ext>
            </a:extLst>
          </p:cNvPr>
          <p:cNvGrpSpPr/>
          <p:nvPr/>
        </p:nvGrpSpPr>
        <p:grpSpPr>
          <a:xfrm>
            <a:off x="971600" y="2367658"/>
            <a:ext cx="7685219" cy="4308658"/>
            <a:chOff x="971600" y="2367658"/>
            <a:chExt cx="7685219" cy="4308658"/>
          </a:xfrm>
        </p:grpSpPr>
        <p:pic>
          <p:nvPicPr>
            <p:cNvPr id="4" name="Imagen 3">
              <a:extLst>
                <a:ext uri="{FF2B5EF4-FFF2-40B4-BE49-F238E27FC236}">
                  <a16:creationId xmlns:a16="http://schemas.microsoft.com/office/drawing/2014/main" id="{5056BAF4-4FCB-4D8F-B4FE-D4B6611FA98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1600" y="2395153"/>
              <a:ext cx="3675900" cy="2067694"/>
            </a:xfrm>
            <a:prstGeom prst="rect">
              <a:avLst/>
            </a:prstGeom>
          </p:spPr>
        </p:pic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A1EBA1E2-BD23-4FAD-8BF8-615D3A2E656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32040" y="2367658"/>
              <a:ext cx="3724779" cy="2095189"/>
            </a:xfrm>
            <a:prstGeom prst="rect">
              <a:avLst/>
            </a:prstGeom>
          </p:spPr>
        </p:pic>
        <p:pic>
          <p:nvPicPr>
            <p:cNvPr id="8" name="Imagen 7">
              <a:extLst>
                <a:ext uri="{FF2B5EF4-FFF2-40B4-BE49-F238E27FC236}">
                  <a16:creationId xmlns:a16="http://schemas.microsoft.com/office/drawing/2014/main" id="{2CD626F6-EEB4-4972-8CEC-8D65DE135C7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15816" y="4581128"/>
              <a:ext cx="3724779" cy="209518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2020365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9D875B2F-32ED-4673-9573-49FDE1DEC7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0434" y="3165735"/>
            <a:ext cx="2893318" cy="160258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E35A07C0-FD94-4E33-96A4-2D5B65681431}"/>
              </a:ext>
            </a:extLst>
          </p:cNvPr>
          <p:cNvSpPr txBox="1"/>
          <p:nvPr/>
        </p:nvSpPr>
        <p:spPr>
          <a:xfrm>
            <a:off x="755576" y="980728"/>
            <a:ext cx="73265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MUCHAS GRACIAS </a:t>
            </a:r>
            <a:endParaRPr lang="es-EC" sz="4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7BE5A677-161E-448B-B206-002426E58E33}"/>
              </a:ext>
            </a:extLst>
          </p:cNvPr>
          <p:cNvSpPr txBox="1"/>
          <p:nvPr/>
        </p:nvSpPr>
        <p:spPr>
          <a:xfrm>
            <a:off x="1115616" y="5295477"/>
            <a:ext cx="75243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latin typeface="Segoe Script" panose="030B0504020000000003" pitchFamily="66" charset="0"/>
              </a:rPr>
              <a:t>GOBIERNO AUTÓNOMO DESCENTRALIZADO PARROQUIAL RURAL </a:t>
            </a:r>
          </a:p>
          <a:p>
            <a:pPr algn="ctr"/>
            <a:r>
              <a:rPr lang="es-ES" sz="2000" b="1" dirty="0">
                <a:latin typeface="Segoe Script" panose="030B0504020000000003" pitchFamily="66" charset="0"/>
              </a:rPr>
              <a:t>PUEBLO NUEVO</a:t>
            </a:r>
            <a:endParaRPr lang="es-EC" sz="2000" b="1" dirty="0">
              <a:latin typeface="Segoe Script" panose="030B0504020000000003" pitchFamily="66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3949" y="2976926"/>
            <a:ext cx="1720302" cy="1980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78489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la de reuniones Ion">
  <a:themeElements>
    <a:clrScheme name="Personalizado 1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FFF00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Sala de reuniones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la de reuniones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TM02900722[[fn=Sala de reuniones Ion]]</Template>
  <TotalTime>10080</TotalTime>
  <Words>754</Words>
  <Application>Microsoft Office PowerPoint</Application>
  <PresentationFormat>Presentación en pantalla (4:3)</PresentationFormat>
  <Paragraphs>166</Paragraphs>
  <Slides>25</Slides>
  <Notes>4</Notes>
  <HiddenSlides>0</HiddenSlides>
  <MMClips>0</MMClips>
  <ScaleCrop>false</ScaleCrop>
  <HeadingPairs>
    <vt:vector size="6" baseType="variant">
      <vt:variant>
        <vt:lpstr>Fuentes usadas</vt:lpstr>
      </vt:variant>
      <vt:variant>
        <vt:i4>21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25</vt:i4>
      </vt:variant>
    </vt:vector>
  </HeadingPairs>
  <TitlesOfParts>
    <vt:vector size="47" baseType="lpstr">
      <vt:lpstr>Agency FB</vt:lpstr>
      <vt:lpstr>Aharoni</vt:lpstr>
      <vt:lpstr>Arial</vt:lpstr>
      <vt:lpstr>Arial Black</vt:lpstr>
      <vt:lpstr>Bahnschrift SemiBold Condensed</vt:lpstr>
      <vt:lpstr>Berlin Sans FB</vt:lpstr>
      <vt:lpstr>Berlin Sans FB Demi</vt:lpstr>
      <vt:lpstr>Bodoni MT</vt:lpstr>
      <vt:lpstr>Britannic Bold</vt:lpstr>
      <vt:lpstr>Calibri</vt:lpstr>
      <vt:lpstr>Cambria</vt:lpstr>
      <vt:lpstr>Century Gothic</vt:lpstr>
      <vt:lpstr>Comic Sans MS</vt:lpstr>
      <vt:lpstr>Cooper Black</vt:lpstr>
      <vt:lpstr>Franklin Gothic Heavy</vt:lpstr>
      <vt:lpstr>Georgia</vt:lpstr>
      <vt:lpstr>Lucida Calligraphy</vt:lpstr>
      <vt:lpstr>MV Boli</vt:lpstr>
      <vt:lpstr>Segoe Script</vt:lpstr>
      <vt:lpstr>Wingdings</vt:lpstr>
      <vt:lpstr>Wingdings 3</vt:lpstr>
      <vt:lpstr>Sala de reuniones Ion</vt:lpstr>
      <vt:lpstr>Presentación de PowerPoint</vt:lpstr>
      <vt:lpstr>FUNCIONARIOS Y REMUNERACIONES DEL GAD PARROQUIAL DE PUEBLO NUEVO</vt:lpstr>
      <vt:lpstr>Presentación de PowerPoint</vt:lpstr>
      <vt:lpstr>  INGRESOS AÑO 2022 $188.855,14 </vt:lpstr>
      <vt:lpstr>DISTRIBUCIÓN DE LOS GASTOS</vt:lpstr>
      <vt:lpstr>DISTRIBUCIÓN DEL GASTO CORRIENTE</vt:lpstr>
      <vt:lpstr>DISTRIBUCIÓN DEL GASTO DE INVERSIÓN</vt:lpstr>
      <vt:lpstr>COMISIONES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Luffi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Luffi</dc:creator>
  <cp:lastModifiedBy>Maria Murillo</cp:lastModifiedBy>
  <cp:revision>467</cp:revision>
  <cp:lastPrinted>2023-05-03T15:45:47Z</cp:lastPrinted>
  <dcterms:created xsi:type="dcterms:W3CDTF">2015-02-25T23:13:30Z</dcterms:created>
  <dcterms:modified xsi:type="dcterms:W3CDTF">2023-05-03T15:45:58Z</dcterms:modified>
</cp:coreProperties>
</file>