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6" r:id="rId1"/>
  </p:sldMasterIdLst>
  <p:notesMasterIdLst>
    <p:notesMasterId r:id="rId33"/>
  </p:notesMasterIdLst>
  <p:sldIdLst>
    <p:sldId id="256" r:id="rId2"/>
    <p:sldId id="260" r:id="rId3"/>
    <p:sldId id="261" r:id="rId4"/>
    <p:sldId id="262" r:id="rId5"/>
    <p:sldId id="264" r:id="rId6"/>
    <p:sldId id="265" r:id="rId7"/>
    <p:sldId id="266" r:id="rId8"/>
    <p:sldId id="268" r:id="rId9"/>
    <p:sldId id="263" r:id="rId10"/>
    <p:sldId id="375" r:id="rId11"/>
    <p:sldId id="286" r:id="rId12"/>
    <p:sldId id="351" r:id="rId13"/>
    <p:sldId id="377" r:id="rId14"/>
    <p:sldId id="380" r:id="rId15"/>
    <p:sldId id="321" r:id="rId16"/>
    <p:sldId id="378" r:id="rId17"/>
    <p:sldId id="379" r:id="rId18"/>
    <p:sldId id="381" r:id="rId19"/>
    <p:sldId id="382" r:id="rId20"/>
    <p:sldId id="383" r:id="rId21"/>
    <p:sldId id="384" r:id="rId22"/>
    <p:sldId id="385" r:id="rId23"/>
    <p:sldId id="386" r:id="rId24"/>
    <p:sldId id="387" r:id="rId25"/>
    <p:sldId id="388" r:id="rId26"/>
    <p:sldId id="389" r:id="rId27"/>
    <p:sldId id="390" r:id="rId28"/>
    <p:sldId id="391" r:id="rId29"/>
    <p:sldId id="392" r:id="rId30"/>
    <p:sldId id="393" r:id="rId31"/>
    <p:sldId id="345" r:id="rId32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CCCC00"/>
    <a:srgbClr val="FF33CC"/>
    <a:srgbClr val="FF9933"/>
    <a:srgbClr val="99CC00"/>
    <a:srgbClr val="CC6600"/>
    <a:srgbClr val="6699FF"/>
    <a:srgbClr val="000000"/>
    <a:srgbClr val="CC66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28" autoAdjust="0"/>
    <p:restoredTop sz="90214" autoAdjust="0"/>
  </p:normalViewPr>
  <p:slideViewPr>
    <p:cSldViewPr>
      <p:cViewPr varScale="1">
        <p:scale>
          <a:sx n="86" d="100"/>
          <a:sy n="86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37840" cy="46482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s-EC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9" y="1"/>
            <a:ext cx="3037840" cy="46482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D35EE688-90BE-40C5-8230-71C247154F19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s-EC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2" y="8829967"/>
            <a:ext cx="3037840" cy="46482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AF203249-C6AC-4DEF-A9F5-3C535D811DB9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904252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1</a:t>
            </a:fld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365672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4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321725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S" dirty="0"/>
          </a:p>
          <a:p>
            <a:endParaRPr lang="es-US" dirty="0"/>
          </a:p>
          <a:p>
            <a:endParaRPr lang="es-US" dirty="0"/>
          </a:p>
          <a:p>
            <a:endParaRPr 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9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871822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S" dirty="0"/>
          </a:p>
          <a:p>
            <a:endParaRPr lang="es-US" dirty="0"/>
          </a:p>
          <a:p>
            <a:endParaRPr lang="es-US" dirty="0"/>
          </a:p>
          <a:p>
            <a:endParaRPr 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10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159786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132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021039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16761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731215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39314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31167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29346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591778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87501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07987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08894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72846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519891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75678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311310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34935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98657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19ABC7E5-0D62-444D-94A7-8998D9447D60}" type="datetimeFigureOut">
              <a:rPr lang="es-EC" smtClean="0"/>
              <a:pPr/>
              <a:t>18/4/2022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s-EC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59434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  <p:sldLayoutId id="2147483919" r:id="rId13"/>
    <p:sldLayoutId id="2147483920" r:id="rId14"/>
    <p:sldLayoutId id="2147483921" r:id="rId15"/>
    <p:sldLayoutId id="2147483922" r:id="rId16"/>
    <p:sldLayoutId id="214748392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-6608" y="2454323"/>
            <a:ext cx="9150608" cy="11695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C" sz="3500" b="1" dirty="0">
                <a:solidFill>
                  <a:srgbClr val="000000"/>
                </a:solidFill>
                <a:latin typeface="Segoe Script" panose="030B0504020000000003" pitchFamily="66" charset="0"/>
                <a:cs typeface="Aharoni" panose="02010803020104030203" pitchFamily="2" charset="-79"/>
              </a:rPr>
              <a:t>RENDICIÓN DE CUENTAS</a:t>
            </a:r>
          </a:p>
          <a:p>
            <a:pPr algn="ctr"/>
            <a:r>
              <a:rPr lang="es-EC" sz="3500" b="1" dirty="0">
                <a:solidFill>
                  <a:srgbClr val="000000"/>
                </a:solidFill>
                <a:latin typeface="Segoe Script" panose="030B0504020000000003" pitchFamily="66" charset="0"/>
                <a:cs typeface="Aharoni" panose="02010803020104030203" pitchFamily="2" charset="-79"/>
              </a:rPr>
              <a:t>AÑO 2021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467544" y="57799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30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GOBIERNO AUTÓNOMO DESCENTRALIZADO PARROQUIAL RURAL</a:t>
            </a:r>
          </a:p>
          <a:p>
            <a:pPr algn="ctr"/>
            <a:r>
              <a:rPr lang="es-US" sz="30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 PUEBLO NUEVO</a:t>
            </a:r>
          </a:p>
        </p:txBody>
      </p:sp>
      <p:grpSp>
        <p:nvGrpSpPr>
          <p:cNvPr id="7" name="Grupo 6"/>
          <p:cNvGrpSpPr/>
          <p:nvPr/>
        </p:nvGrpSpPr>
        <p:grpSpPr>
          <a:xfrm>
            <a:off x="344627" y="4193017"/>
            <a:ext cx="8454745" cy="2088232"/>
            <a:chOff x="251520" y="4221088"/>
            <a:chExt cx="8454745" cy="2088232"/>
          </a:xfrm>
          <a:solidFill>
            <a:srgbClr val="6699FF"/>
          </a:solidFill>
        </p:grpSpPr>
        <p:sp>
          <p:nvSpPr>
            <p:cNvPr id="18" name="17 Rectángulo"/>
            <p:cNvSpPr/>
            <p:nvPr/>
          </p:nvSpPr>
          <p:spPr>
            <a:xfrm>
              <a:off x="251520" y="4221088"/>
              <a:ext cx="8454745" cy="2088232"/>
            </a:xfrm>
            <a:prstGeom prst="rect">
              <a:avLst/>
            </a:prstGeom>
            <a:solidFill>
              <a:srgbClr val="99CC00"/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C" dirty="0"/>
            </a:p>
          </p:txBody>
        </p:sp>
        <p:pic>
          <p:nvPicPr>
            <p:cNvPr id="1032" name="Picture 8" descr="La imagen puede contener: cielo y exterior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3627" y="4631699"/>
              <a:ext cx="2774242" cy="1343774"/>
            </a:xfrm>
            <a:prstGeom prst="rect">
              <a:avLst/>
            </a:prstGeom>
            <a:grpFill/>
            <a:extLst/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695672B1-F7A0-4696-BCB1-503F2870E3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0"/>
          <a:stretch/>
        </p:blipFill>
        <p:spPr>
          <a:xfrm>
            <a:off x="559718" y="4460920"/>
            <a:ext cx="2378526" cy="162919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57696A3-C7BC-480D-9E08-99B3A7CF6B1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9" t="27951" r="7047" b="40890"/>
          <a:stretch/>
        </p:blipFill>
        <p:spPr>
          <a:xfrm>
            <a:off x="6284832" y="4372287"/>
            <a:ext cx="2232248" cy="162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99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476672"/>
            <a:ext cx="6984776" cy="1368152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s-EC" sz="3200" b="1" dirty="0">
                <a:latin typeface="Britannic Bold" panose="020B0903060703020204" pitchFamily="34" charset="0"/>
              </a:rPr>
              <a:t>FUNCIONARIOS Y REMUNERACIONES DEL GAD PARROQUIAL DE PUEBLO NUEVO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614913"/>
              </p:ext>
            </p:extLst>
          </p:nvPr>
        </p:nvGraphicFramePr>
        <p:xfrm>
          <a:off x="521549" y="2204864"/>
          <a:ext cx="8100901" cy="4497874"/>
        </p:xfrm>
        <a:graphic>
          <a:graphicData uri="http://schemas.openxmlformats.org/drawingml/2006/table">
            <a:tbl>
              <a:tblPr firstRow="1" bandRow="1">
                <a:noFill/>
                <a:tableStyleId>{18603FDC-E32A-4AB5-989C-0864C3EAD2B8}</a:tableStyleId>
              </a:tblPr>
              <a:tblGrid>
                <a:gridCol w="3708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492">
                <a:tc>
                  <a:txBody>
                    <a:bodyPr/>
                    <a:lstStyle/>
                    <a:p>
                      <a:pPr algn="ctr"/>
                      <a:r>
                        <a:rPr lang="es-EC" sz="16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FUNCIONARIO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6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CARGO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6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REMUNERACIÓN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6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LEONCIO</a:t>
                      </a:r>
                      <a:r>
                        <a:rPr lang="es-EC" sz="14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ADOLFO BRAVO CARRANZA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PRESIDENTE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1200.00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782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NÉSTOR WILFRIDO  MURILLO ZAMBRANO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VICEPRESIDENTE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706104"/>
                  </a:ext>
                </a:extLst>
              </a:tr>
              <a:tr h="523330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PASTOR ALEXI INTRIAGO VÉLIZ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VOCAL PRINCIPAL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9886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JOSÉ LEOCADIO INTRIAGO FARÍAS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VOCAL PRINCIPAL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3316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MARÍA LICETH CEDEÑO MURILLO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VOCAL PRINCIPAL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188803"/>
                  </a:ext>
                </a:extLst>
              </a:tr>
              <a:tr h="484418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GINA SOLIMAR GARCÍA BASURTO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SECRETARIA – TESORERA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733.00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s-EC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MARÍA DEL CARMEN MURILLO MACÍAS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ASISTENTE ADMINISTRATIVA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527.00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3841734"/>
                  </a:ext>
                </a:extLst>
              </a:tr>
              <a:tr h="589886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LUIS ENRIQUE INTRIAGO BERMELLO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AUXILIAR DE SERVICIOS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450.00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055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339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620688"/>
            <a:ext cx="6468141" cy="120032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La Parroquia Rural de Pueblo Nuevo del cantón Portoviejo cuenta con 12 comunidades con una población de 3169 habitantes, </a:t>
            </a:r>
            <a:r>
              <a:rPr lang="es-EC" sz="2400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INEC (2010)</a:t>
            </a:r>
          </a:p>
        </p:txBody>
      </p:sp>
      <p:pic>
        <p:nvPicPr>
          <p:cNvPr id="1026" name="Picture 2" descr="G:\pueblo_nuev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36912"/>
            <a:ext cx="5616623" cy="4040674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31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899592" y="692696"/>
            <a:ext cx="6985124" cy="115212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br>
              <a:rPr lang="es-EC" sz="2200" dirty="0"/>
            </a:br>
            <a:br>
              <a:rPr lang="es-EC" sz="2200" dirty="0">
                <a:noFill/>
              </a:rPr>
            </a:br>
            <a:r>
              <a:rPr lang="es-EC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INGRESOS AÑO 2021</a:t>
            </a:r>
            <a:br>
              <a:rPr lang="es-EC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</a:br>
            <a:r>
              <a:rPr lang="es-EC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$188.855,14</a:t>
            </a:r>
            <a:br>
              <a:rPr lang="es-EC" sz="1000" dirty="0">
                <a:latin typeface="Cooper Black" panose="0208090404030B020404" pitchFamily="18" charset="0"/>
              </a:rPr>
            </a:br>
            <a:endParaRPr lang="es-EC" dirty="0">
              <a:latin typeface="Cooper Black" panose="0208090404030B020404" pitchFamily="18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226549"/>
              </p:ext>
            </p:extLst>
          </p:nvPr>
        </p:nvGraphicFramePr>
        <p:xfrm>
          <a:off x="764452" y="2192303"/>
          <a:ext cx="7695980" cy="3408068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585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3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4182">
                <a:tc>
                  <a:txBody>
                    <a:bodyPr/>
                    <a:lstStyle/>
                    <a:p>
                      <a:pPr algn="ctr"/>
                      <a:r>
                        <a:rPr lang="es-EC" sz="2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ooper Black" panose="0208090404030B020404" pitchFamily="18" charset="0"/>
                        </a:rPr>
                        <a:t>INGRESOS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2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ooper Black" panose="0208090404030B020404" pitchFamily="18" charset="0"/>
                        </a:rPr>
                        <a:t>VALOR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692">
                <a:tc>
                  <a:txBody>
                    <a:bodyPr/>
                    <a:lstStyle/>
                    <a:p>
                      <a:r>
                        <a:rPr lang="es-EC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MINISTERIO</a:t>
                      </a:r>
                      <a:r>
                        <a:rPr lang="es-EC" sz="1800" b="0" cap="none" spc="0" baseline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 DE FINANZAS</a:t>
                      </a:r>
                      <a:endParaRPr lang="es-EC" sz="1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C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171.164,93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726">
                <a:tc>
                  <a:txBody>
                    <a:bodyPr/>
                    <a:lstStyle/>
                    <a:p>
                      <a:r>
                        <a:rPr lang="en-US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POR APORTE DE LOS FUNCIONARIOS CAUCIONADOS </a:t>
                      </a:r>
                      <a:endParaRPr lang="es-EC" sz="1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45,37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97">
                <a:tc>
                  <a:txBody>
                    <a:bodyPr/>
                    <a:lstStyle/>
                    <a:p>
                      <a:r>
                        <a:rPr lang="es-EC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DE ENTIDADES DE GOBIERNO AUTÓNOMO DESCENTRALIZADO </a:t>
                      </a:r>
                      <a:r>
                        <a:rPr lang="es-EC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(PARA PROYECTO DE FISIOTERAPIA POR PARTE DEL GOBIERNO PROVINCIAL DE MANABÍ)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16.000,00</a:t>
                      </a:r>
                    </a:p>
                    <a:p>
                      <a:pPr algn="r"/>
                      <a:endParaRPr lang="es-EC" sz="2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16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DE CUENTAS POR COBRAR </a:t>
                      </a:r>
                      <a:r>
                        <a:rPr lang="es-ES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(DEVOLUCIÓN DE IVA AÑOS ANTERIORES)</a:t>
                      </a:r>
                      <a:endParaRPr lang="es-EC" sz="14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1.644,84</a:t>
                      </a:r>
                      <a:endParaRPr lang="es-EC" sz="2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479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6585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676077"/>
            <a:ext cx="7128792" cy="114300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C" dirty="0">
                <a:solidFill>
                  <a:schemeClr val="bg1"/>
                </a:solidFill>
                <a:latin typeface="Britannic Bold" panose="020B0903060703020204" pitchFamily="34" charset="0"/>
              </a:rPr>
              <a:t>DISTRIBUCIÓN DE LOS GASTOS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690864"/>
              </p:ext>
            </p:extLst>
          </p:nvPr>
        </p:nvGraphicFramePr>
        <p:xfrm>
          <a:off x="611560" y="2636912"/>
          <a:ext cx="7920880" cy="28346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5616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C" sz="2800" dirty="0">
                          <a:solidFill>
                            <a:schemeClr val="tx1"/>
                          </a:solidFill>
                        </a:rPr>
                        <a:t>DETALLE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2800" dirty="0">
                          <a:solidFill>
                            <a:schemeClr val="tx1"/>
                          </a:solidFill>
                        </a:rPr>
                        <a:t>VALOR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C" sz="2800" dirty="0"/>
                        <a:t>Gastos Corrientes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dirty="0"/>
                        <a:t>53.728,60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C" sz="2800" dirty="0"/>
                        <a:t>Gastos  de Inversión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dirty="0"/>
                        <a:t>118.492,29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568">
                <a:tc>
                  <a:txBody>
                    <a:bodyPr/>
                    <a:lstStyle/>
                    <a:p>
                      <a:r>
                        <a:rPr lang="es-ES" sz="2800" dirty="0"/>
                        <a:t>Gastos de Capital</a:t>
                      </a:r>
                      <a:endParaRPr lang="es-EC" sz="2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3200" dirty="0"/>
                        <a:t>14.991,42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923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2800" dirty="0"/>
                        <a:t>Aplicación de Financiamiento</a:t>
                      </a:r>
                      <a:endParaRPr lang="es-EC" sz="2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3200" dirty="0"/>
                        <a:t>26.743,44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9355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508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908720"/>
            <a:ext cx="8456727" cy="926976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s-EC" b="1" dirty="0">
                <a:solidFill>
                  <a:schemeClr val="bg1"/>
                </a:solidFill>
                <a:latin typeface="Comic Sans MS" panose="030F0702030302020204" pitchFamily="66" charset="0"/>
              </a:rPr>
              <a:t>DISTRIBUCIÓN DEL GASTO CORRIENTE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837844"/>
              </p:ext>
            </p:extLst>
          </p:nvPr>
        </p:nvGraphicFramePr>
        <p:xfrm>
          <a:off x="323528" y="2348880"/>
          <a:ext cx="8640960" cy="3697331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6845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6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2305"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VALOR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5847">
                <a:tc>
                  <a:txBody>
                    <a:bodyPr/>
                    <a:lstStyle/>
                    <a:p>
                      <a:r>
                        <a:rPr lang="es-EC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GASTOS EN PERSONAL</a:t>
                      </a:r>
                    </a:p>
                    <a:p>
                      <a:r>
                        <a:rPr lang="es-EC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(SUELDOS,</a:t>
                      </a:r>
                      <a:r>
                        <a:rPr lang="es-EC" sz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DÉCIMOS, APORTE PATRONAL, FONDOS DE RESERVA, HONORARIOS Y COMPENSACIÓN POR VACACIONES NO GOZADAS)</a:t>
                      </a:r>
                      <a:endParaRPr lang="es-EC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46.246,88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6393">
                <a:tc>
                  <a:txBody>
                    <a:bodyPr/>
                    <a:lstStyle/>
                    <a:p>
                      <a:r>
                        <a:rPr lang="es-EC" sz="1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GASTOS FINANCIEROS</a:t>
                      </a:r>
                      <a:r>
                        <a:rPr lang="es-EC" sz="1800" b="1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</a:p>
                    <a:p>
                      <a:r>
                        <a:rPr lang="es-EC" sz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(INTERÉS POR CRÉDITO BANCO DEL ESTADO)</a:t>
                      </a:r>
                      <a:endParaRPr lang="es-EC" sz="1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1.526,28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6393">
                <a:tc>
                  <a:txBody>
                    <a:bodyPr/>
                    <a:lstStyle/>
                    <a:p>
                      <a:r>
                        <a:rPr lang="es-MX" sz="1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OTROS GASTOS CORRIENTES</a:t>
                      </a:r>
                    </a:p>
                    <a:p>
                      <a:r>
                        <a:rPr lang="es-MX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(Comisiones bancarias)</a:t>
                      </a:r>
                      <a:endParaRPr lang="es-EC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120,55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3154464"/>
                  </a:ext>
                </a:extLst>
              </a:tr>
              <a:tr h="776393">
                <a:tc>
                  <a:txBody>
                    <a:bodyPr/>
                    <a:lstStyle/>
                    <a:p>
                      <a:r>
                        <a:rPr lang="es-EC" sz="1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TRANSFERENCIAS</a:t>
                      </a:r>
                      <a:r>
                        <a:rPr lang="es-EC" sz="1800" b="1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Y DONACIONES CORRIENTES</a:t>
                      </a:r>
                    </a:p>
                    <a:p>
                      <a:r>
                        <a:rPr lang="es-EC" sz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(CONAGOPARE  3% -  CONTRALORIA 5*1000)</a:t>
                      </a:r>
                      <a:endParaRPr lang="es-EC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5.834,89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0321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836712"/>
            <a:ext cx="7692656" cy="792088"/>
          </a:xfrm>
          <a:noFill/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C" sz="2800" dirty="0">
                <a:solidFill>
                  <a:schemeClr val="bg1"/>
                </a:solidFill>
                <a:latin typeface="Cooper Black" panose="0208090404030B020404" pitchFamily="18" charset="0"/>
              </a:rPr>
              <a:t>DISTRIBUCIÓN DEL GASTO DE INVERSIÓN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469878"/>
              </p:ext>
            </p:extLst>
          </p:nvPr>
        </p:nvGraphicFramePr>
        <p:xfrm>
          <a:off x="323528" y="2132856"/>
          <a:ext cx="8496944" cy="464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6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0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4016"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VALOR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60">
                <a:tc>
                  <a:txBody>
                    <a:bodyPr/>
                    <a:lstStyle/>
                    <a:p>
                      <a:r>
                        <a:rPr kumimoji="0" lang="es-MX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EGRESOS EN PERSONAL PARA INVERSIÓN</a:t>
                      </a:r>
                    </a:p>
                    <a:p>
                      <a:r>
                        <a:rPr kumimoji="0" lang="es-MX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(REMUNERACIONES UNIFICADAS, SALARIOS UNFICADOS, DÉCIMOTERCER SUELDO, DÉCIMOCUARTO SUELDO, SUBROGACIÓN, APORTE PATRONAL, FONDO DE RESERVA, COMPENSACIÓN POR VACACIONES NO GOZADAS)</a:t>
                      </a:r>
                      <a:endParaRPr kumimoji="0" lang="es-EC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b="1" dirty="0"/>
                        <a:t>28.795,20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4371455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es-EC" b="1" dirty="0"/>
                        <a:t>BIENES</a:t>
                      </a:r>
                      <a:r>
                        <a:rPr lang="es-EC" b="1" baseline="0" dirty="0"/>
                        <a:t> Y SERVICIOS PARA INVERSIÓN</a:t>
                      </a:r>
                      <a:endParaRPr lang="es-EC" b="1" dirty="0"/>
                    </a:p>
                    <a:p>
                      <a:r>
                        <a:rPr lang="es-EC" sz="1000" dirty="0"/>
                        <a:t>(SERVICIOS</a:t>
                      </a:r>
                      <a:r>
                        <a:rPr lang="es-EC" sz="1000" baseline="0" dirty="0"/>
                        <a:t> BÁSICOS, SERVICIOS GENERALES, INSTALACIÓN MANTENIMIENTO Y REPARACIÓN, ARRENDAMIENTO DE BIENES, CONTRATACIÓN DE ESTUDIOS E INVESTIGACIONES, GASTOS EN INFORMÁTICA, BIENES DE USO Y CONSUMO DE INVERSIÓN, BIENES MUEBLES NO DEPRECIABLES)</a:t>
                      </a:r>
                      <a:endParaRPr lang="es-EC" sz="10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/>
                        <a:t>50.694,69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MX" sz="1800" b="1" dirty="0"/>
                        <a:t>OBRAS</a:t>
                      </a:r>
                      <a:r>
                        <a:rPr lang="es-MX" sz="1800" b="1" baseline="0" dirty="0"/>
                        <a:t> PÚBLICAS</a:t>
                      </a:r>
                    </a:p>
                    <a:p>
                      <a:r>
                        <a:rPr lang="es-MX" sz="1200" baseline="0" dirty="0"/>
                        <a:t>(DE URBANIZACIÓN Y EMBELLECIMIENTO, OBRAS PÚBLICAS DE TRANSPORTES Y VÍAS)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b="1" dirty="0"/>
                        <a:t>36.988,71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707144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EC" sz="1800" b="1" dirty="0"/>
                        <a:t>OTROS EGRESOS DE INVERSIÓN</a:t>
                      </a:r>
                    </a:p>
                    <a:p>
                      <a:r>
                        <a:rPr lang="es-EC" sz="1200" dirty="0"/>
                        <a:t>(SEGURO Y COMISIONES</a:t>
                      </a:r>
                      <a:r>
                        <a:rPr lang="es-EC" sz="1200" baseline="0" dirty="0"/>
                        <a:t> BANCARIAS </a:t>
                      </a:r>
                      <a:r>
                        <a:rPr lang="es-EC" sz="1200" dirty="0"/>
                        <a:t>)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C" b="1" dirty="0"/>
                        <a:t>2.013,69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EC" b="1" dirty="0"/>
                        <a:t>BIENES</a:t>
                      </a:r>
                      <a:r>
                        <a:rPr lang="es-EC" b="1" baseline="0" dirty="0"/>
                        <a:t> DE LARGA  DURACIÓN</a:t>
                      </a:r>
                      <a:endParaRPr lang="es-EC" b="1" dirty="0"/>
                    </a:p>
                    <a:p>
                      <a:r>
                        <a:rPr lang="es-EC" sz="1200" dirty="0"/>
                        <a:t>(BIENES MUEBLES</a:t>
                      </a:r>
                      <a:r>
                        <a:rPr lang="es-EC" sz="1200" baseline="0" dirty="0"/>
                        <a:t>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/>
                        <a:t>14,991,42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EC" sz="1800" b="1" dirty="0"/>
                        <a:t>AMORTIZACIÓN DE LA DEUDA PÚBLICA</a:t>
                      </a:r>
                      <a:endParaRPr lang="es-EC" b="1" dirty="0"/>
                    </a:p>
                    <a:p>
                      <a:r>
                        <a:rPr lang="es-EC" sz="1200" dirty="0"/>
                        <a:t>(CRÉDITO</a:t>
                      </a:r>
                      <a:r>
                        <a:rPr lang="es-EC" sz="1200" baseline="0" dirty="0"/>
                        <a:t> BANCO DEL ESTADO-CUOTA CAPITAL)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/>
                        <a:t>10.961,00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800" b="1" dirty="0"/>
                        <a:t>PASIVO CIRCULANTE</a:t>
                      </a:r>
                    </a:p>
                    <a:p>
                      <a:r>
                        <a:rPr lang="es-ES" sz="1200" dirty="0"/>
                        <a:t>(CUENTAS POR PAGAR AÑOS ANTERIORES)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b="1" dirty="0"/>
                        <a:t>15.782,44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25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919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88792" y="936104"/>
            <a:ext cx="3366416" cy="57606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es-EC" sz="4000" b="1" dirty="0">
                <a:solidFill>
                  <a:schemeClr val="bg1"/>
                </a:solidFill>
              </a:rPr>
              <a:t>COMISIONES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45653" y="2447176"/>
            <a:ext cx="2808312" cy="3474720"/>
          </a:xfrm>
        </p:spPr>
        <p:txBody>
          <a:bodyPr>
            <a:normAutofit fontScale="70000" lnSpcReduction="20000"/>
          </a:bodyPr>
          <a:lstStyle/>
          <a:p>
            <a:pPr algn="ctr">
              <a:buClr>
                <a:schemeClr val="bg1"/>
              </a:buClr>
              <a:buSzPct val="100000"/>
              <a:buFont typeface="Wingdings" panose="05000000000000000000" pitchFamily="2" charset="2"/>
              <a:buChar char="q"/>
            </a:pPr>
            <a:r>
              <a:rPr lang="es-EC" sz="3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PERMANENTES</a:t>
            </a:r>
          </a:p>
          <a:p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MESA</a:t>
            </a:r>
          </a:p>
          <a:p>
            <a:pPr>
              <a:buClrTx/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PLANIFICACIÓN Y PRESUPUESTO.</a:t>
            </a:r>
            <a:endParaRPr lang="es-EC" sz="2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Tx/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EQUIDAD Y GÉNERO</a:t>
            </a:r>
            <a:endParaRPr lang="es-EC" sz="2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" indent="0">
              <a:buNone/>
            </a:pPr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EC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61908" y="2708920"/>
            <a:ext cx="2879160" cy="1917928"/>
          </a:xfrm>
        </p:spPr>
        <p:txBody>
          <a:bodyPr>
            <a:normAutofit fontScale="70000" lnSpcReduction="20000"/>
          </a:bodyPr>
          <a:lstStyle/>
          <a:p>
            <a:pPr marL="502920" lvl="0" indent="-457200" algn="ctr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q"/>
              <a:defRPr/>
            </a:pPr>
            <a:r>
              <a:rPr lang="es-ES" sz="3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ESPECIALES</a:t>
            </a:r>
            <a:endParaRPr lang="es-EC" sz="37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LEGISLACIÓN </a:t>
            </a: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FISCALIZACIÓN</a:t>
            </a: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LÍMITES</a:t>
            </a:r>
          </a:p>
          <a:p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s-EC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3154334" y="2636912"/>
            <a:ext cx="3024336" cy="34747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5720"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bg1"/>
              </a:buClr>
              <a:buSzPct val="100000"/>
              <a:tabLst/>
              <a:defRPr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TRABAJO</a:t>
            </a:r>
            <a:endParaRPr kumimoji="0" lang="es-EC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45720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bg1"/>
              </a:buClr>
              <a:buSzPct val="130000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38862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SzPct val="13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DE SERVICIOS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SOCIALES</a:t>
            </a:r>
          </a:p>
          <a:p>
            <a:pPr marL="38862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  <a:tabLst/>
              <a:defRPr/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AMBIENTE TURISMO Y AGROPRODUCCIÓN</a:t>
            </a:r>
          </a:p>
          <a:p>
            <a:pPr marL="38862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DE OBRAS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PÚBLICAS VIALIDAD Y CONSTRUCCIONES</a:t>
            </a:r>
            <a:endParaRPr kumimoji="0" lang="es-EC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4572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9620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14145" y="476672"/>
            <a:ext cx="7056784" cy="20005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400" dirty="0">
                <a:solidFill>
                  <a:schemeClr val="bg1">
                    <a:lumMod val="95000"/>
                  </a:schemeClr>
                </a:solidFill>
                <a:latin typeface="Britannic Bold" pitchFamily="34" charset="0"/>
              </a:rPr>
              <a:t>CONVENIO DE COOPERACIÓN INTERINSTITUCIONAL ENTRE EL MINISTERIO DE AGRICULTURA Y GANADERÍA Y ESTE GOBIERNO PARROQUIAL PARA LEGALIZACIÓN DE TIERRAS </a:t>
            </a:r>
          </a:p>
          <a:p>
            <a:pPr algn="ctr"/>
            <a:r>
              <a:rPr lang="es-EC" sz="2800" dirty="0">
                <a:solidFill>
                  <a:srgbClr val="000000"/>
                </a:solidFill>
                <a:latin typeface="Britannic Bold" pitchFamily="34" charset="0"/>
              </a:rPr>
              <a:t>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83568" y="5484888"/>
            <a:ext cx="8136904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4400" b="1" dirty="0">
                <a:solidFill>
                  <a:schemeClr val="bg1"/>
                </a:solidFill>
              </a:rPr>
              <a:t>$ 6,333,86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841DBBAF-C1B2-4C0E-8053-4002FD21F7CF}"/>
              </a:ext>
            </a:extLst>
          </p:cNvPr>
          <p:cNvGrpSpPr/>
          <p:nvPr/>
        </p:nvGrpSpPr>
        <p:grpSpPr>
          <a:xfrm>
            <a:off x="893235" y="2636912"/>
            <a:ext cx="7357531" cy="1887664"/>
            <a:chOff x="826122" y="2780928"/>
            <a:chExt cx="7357531" cy="1887664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163E18B-929B-4D1B-8925-31B051FF3E5D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122" y="2780928"/>
              <a:ext cx="2362383" cy="188766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C72777C7-7433-439E-B0E3-32C73515306D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3695" y="2780928"/>
              <a:ext cx="2362383" cy="188766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CD84C59-0CE3-4021-B1B1-BB992BDB295C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1269" y="2780928"/>
              <a:ext cx="2362384" cy="188766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</p:grpSp>
    </p:spTree>
    <p:extLst>
      <p:ext uri="{BB962C8B-B14F-4D97-AF65-F5344CB8AC3E}">
        <p14:creationId xmlns:p14="http://schemas.microsoft.com/office/powerpoint/2010/main" val="3937060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37574" y="476672"/>
            <a:ext cx="7128792" cy="169277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600" dirty="0">
                <a:solidFill>
                  <a:schemeClr val="bg1"/>
                </a:solidFill>
                <a:latin typeface="Berlin Sans FB Demi" panose="020E0802020502020306" pitchFamily="34" charset="0"/>
              </a:rPr>
              <a:t>FORTALECIMIENTO DE LA REHABILITACIÓN 	FÍSICA DE ADULTOS MAYORES, PERSONAS CON DISCAPACIDAD Y DEL SECTOR VULNERABLE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8456" y="5301208"/>
            <a:ext cx="8136904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C" dirty="0">
                <a:latin typeface="Arial Black" panose="020B0A04020102020204" pitchFamily="34" charset="0"/>
              </a:rPr>
              <a:t>$11.585,00</a:t>
            </a: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139383A5-B79D-4E85-9472-3449D3C4D72A}"/>
              </a:ext>
            </a:extLst>
          </p:cNvPr>
          <p:cNvGrpSpPr/>
          <p:nvPr/>
        </p:nvGrpSpPr>
        <p:grpSpPr>
          <a:xfrm>
            <a:off x="395536" y="2276872"/>
            <a:ext cx="8541983" cy="2808312"/>
            <a:chOff x="289340" y="2331169"/>
            <a:chExt cx="8541983" cy="2808312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944BD149-E876-4E6A-9D79-F1C68B669415}"/>
                </a:ext>
              </a:extLst>
            </p:cNvPr>
            <p:cNvGrpSpPr/>
            <p:nvPr/>
          </p:nvGrpSpPr>
          <p:grpSpPr>
            <a:xfrm>
              <a:off x="2462587" y="2331169"/>
              <a:ext cx="6368736" cy="2808312"/>
              <a:chOff x="2401430" y="2276872"/>
              <a:chExt cx="6368736" cy="2808312"/>
            </a:xfrm>
          </p:grpSpPr>
          <p:pic>
            <p:nvPicPr>
              <p:cNvPr id="5" name="Imagen 4">
                <a:extLst>
                  <a:ext uri="{FF2B5EF4-FFF2-40B4-BE49-F238E27FC236}">
                    <a16:creationId xmlns:a16="http://schemas.microsoft.com/office/drawing/2014/main" id="{63A1A355-B3EB-4D65-8D17-DCCE5866BF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1430" y="2276872"/>
                <a:ext cx="2084719" cy="2808312"/>
              </a:xfrm>
              <a:prstGeom prst="rect">
                <a:avLst/>
              </a:prstGeom>
            </p:spPr>
          </p:pic>
          <p:pic>
            <p:nvPicPr>
              <p:cNvPr id="9" name="Imagen 8">
                <a:extLst>
                  <a:ext uri="{FF2B5EF4-FFF2-40B4-BE49-F238E27FC236}">
                    <a16:creationId xmlns:a16="http://schemas.microsoft.com/office/drawing/2014/main" id="{3A34F3B7-58CF-480E-846D-3520278A22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29825" y="2276872"/>
                <a:ext cx="2084719" cy="2808312"/>
              </a:xfrm>
              <a:prstGeom prst="rect">
                <a:avLst/>
              </a:prstGeom>
            </p:spPr>
          </p:pic>
          <p:pic>
            <p:nvPicPr>
              <p:cNvPr id="11" name="Imagen 10">
                <a:extLst>
                  <a:ext uri="{FF2B5EF4-FFF2-40B4-BE49-F238E27FC236}">
                    <a16:creationId xmlns:a16="http://schemas.microsoft.com/office/drawing/2014/main" id="{A6381FCD-9141-4786-AFE8-A3DB05D8A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5446" y="2276872"/>
                <a:ext cx="2084720" cy="2808312"/>
              </a:xfrm>
              <a:prstGeom prst="rect">
                <a:avLst/>
              </a:prstGeom>
            </p:spPr>
          </p:pic>
        </p:grp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18B4DBE9-A602-4EFA-AC31-F870C62ED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340" y="2336355"/>
              <a:ext cx="2102345" cy="28031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95529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548680"/>
            <a:ext cx="6902159" cy="1508105"/>
          </a:xfrm>
          <a:prstGeom prst="rect">
            <a:avLst/>
          </a:prstGeom>
          <a:noFill/>
          <a:ln w="57150" cmpd="tri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Cooper Black" pitchFamily="18" charset="0"/>
              </a:rPr>
              <a:t>FORTALECIMIENTO ECONÓMICO AGROPRODUCTIVO Y AMBIENTAL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  <a:latin typeface="Cooper Black" pitchFamily="18" charset="0"/>
              </a:rPr>
              <a:t>$9.804,00 </a:t>
            </a:r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id="{6CFCBB44-0ABA-4C0A-B3D4-D16CA6A2C819}"/>
              </a:ext>
            </a:extLst>
          </p:cNvPr>
          <p:cNvGrpSpPr/>
          <p:nvPr/>
        </p:nvGrpSpPr>
        <p:grpSpPr>
          <a:xfrm>
            <a:off x="323528" y="2387547"/>
            <a:ext cx="8556052" cy="4149289"/>
            <a:chOff x="323528" y="2387547"/>
            <a:chExt cx="8556052" cy="4149289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4FDB6EDE-05AB-4FEB-9388-4105945A3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3528" y="2387548"/>
              <a:ext cx="2723406" cy="2041965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B64D622-6A41-4774-B7EA-ACC9EA6DF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0297" y="2387547"/>
              <a:ext cx="2723406" cy="2041966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62CFE78C-35FF-4040-B4F5-46F5DE2FE7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176" y="2387549"/>
              <a:ext cx="2723404" cy="2041964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8849065-8FBD-45C4-B2F9-92D85B69D7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528" y="4494871"/>
              <a:ext cx="2723406" cy="2041965"/>
            </a:xfrm>
            <a:prstGeom prst="rect">
              <a:avLst/>
            </a:prstGeom>
          </p:spPr>
        </p:pic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B2D7F861-ADB7-41CC-8213-1CE416555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0297" y="4480329"/>
              <a:ext cx="2723406" cy="2041965"/>
            </a:xfrm>
            <a:prstGeom prst="rect">
              <a:avLst/>
            </a:prstGeom>
          </p:spPr>
        </p:pic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79240BA3-797D-4B6B-BDC4-F6D8521B14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9414" y="4482298"/>
              <a:ext cx="2706644" cy="20293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0693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11560" y="692696"/>
            <a:ext cx="79928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FORTALECIMIENTO SOCIAL Y ATENCIÓN AL SECTOR VULNERABLE </a:t>
            </a:r>
          </a:p>
          <a:p>
            <a:pPr algn="ctr"/>
            <a:r>
              <a:rPr lang="es-EC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$ 7.020,00 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15233250-892F-4DEA-B324-315FE008DB12}"/>
              </a:ext>
            </a:extLst>
          </p:cNvPr>
          <p:cNvGrpSpPr/>
          <p:nvPr/>
        </p:nvGrpSpPr>
        <p:grpSpPr>
          <a:xfrm>
            <a:off x="755576" y="2348880"/>
            <a:ext cx="7668343" cy="4178709"/>
            <a:chOff x="755576" y="2348880"/>
            <a:chExt cx="7668343" cy="4178709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193999C-DE2A-409B-9A6A-59DA9888BE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250" b="32091"/>
            <a:stretch/>
          </p:blipFill>
          <p:spPr>
            <a:xfrm>
              <a:off x="755576" y="2348880"/>
              <a:ext cx="2434946" cy="1732256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BBAB767-EA32-46BC-AF97-BAFDF25C3C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35" r="18711"/>
            <a:stretch/>
          </p:blipFill>
          <p:spPr>
            <a:xfrm>
              <a:off x="3372363" y="2348880"/>
              <a:ext cx="2471281" cy="172806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61898931-606D-4F8D-B651-0E1D80865A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9832" y="2348880"/>
              <a:ext cx="2304087" cy="1728065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EB594BC3-1CC8-459E-81F1-81210006AF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25" r="9838"/>
            <a:stretch/>
          </p:blipFill>
          <p:spPr>
            <a:xfrm>
              <a:off x="1043608" y="4197227"/>
              <a:ext cx="3744416" cy="2330362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A5BA6CA2-B872-4068-8956-2F7A5DDE58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1683" y="4197227"/>
              <a:ext cx="3107150" cy="2330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1870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BFAEC9C-10B3-4526-82FE-5881E1CE5CD4}"/>
              </a:ext>
            </a:extLst>
          </p:cNvPr>
          <p:cNvSpPr txBox="1"/>
          <p:nvPr/>
        </p:nvSpPr>
        <p:spPr>
          <a:xfrm>
            <a:off x="1187624" y="620688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Berlin Sans FB Demi" panose="020E0802020502020306" pitchFamily="34" charset="0"/>
              </a:rPr>
              <a:t>MANTENIMIENTO PREVENTIVO Y CORRECTIVO DE LOS EQUIPOS INFORMÁTICOS </a:t>
            </a:r>
            <a:endParaRPr lang="es-EC" sz="28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E2E18E0-A66E-4728-B850-A3EC0D8A519B}"/>
              </a:ext>
            </a:extLst>
          </p:cNvPr>
          <p:cNvSpPr txBox="1"/>
          <p:nvPr/>
        </p:nvSpPr>
        <p:spPr>
          <a:xfrm>
            <a:off x="935596" y="5005625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atin typeface="Berlin Sans FB Demi" panose="020E0802020502020306" pitchFamily="34" charset="0"/>
              </a:rPr>
              <a:t>$2.093,32</a:t>
            </a:r>
            <a:endParaRPr lang="es-EC" sz="6000" dirty="0">
              <a:latin typeface="Berlin Sans FB Demi" panose="020E0802020502020306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2F33418-9C67-4E29-A77B-D93D21EF5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348880"/>
            <a:ext cx="3749402" cy="277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895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D0E84F6-1DF1-4FFD-B705-9E1BF291DF57}"/>
              </a:ext>
            </a:extLst>
          </p:cNvPr>
          <p:cNvSpPr txBox="1"/>
          <p:nvPr/>
        </p:nvSpPr>
        <p:spPr>
          <a:xfrm>
            <a:off x="1907704" y="692696"/>
            <a:ext cx="57606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latin typeface="Britannic Bold" panose="020B0903060703020204" pitchFamily="34" charset="0"/>
              </a:rPr>
              <a:t>COMPRA DE 2 LAPTOPS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latin typeface="Britannic Bold" panose="020B0903060703020204" pitchFamily="34" charset="0"/>
              </a:rPr>
              <a:t>$2.495,36 </a:t>
            </a:r>
            <a:endParaRPr lang="es-EC" sz="32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1026" name="Picture 2" descr="Premiumtech | Producto Laptop dell latitude 3420 core i5">
            <a:extLst>
              <a:ext uri="{FF2B5EF4-FFF2-40B4-BE49-F238E27FC236}">
                <a16:creationId xmlns:a16="http://schemas.microsoft.com/office/drawing/2014/main" id="{DF74D109-8FBA-4E8C-A7AA-4CCBE84F8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27846"/>
            <a:ext cx="478773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283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CuadroTexto"/>
          <p:cNvSpPr txBox="1"/>
          <p:nvPr/>
        </p:nvSpPr>
        <p:spPr>
          <a:xfrm>
            <a:off x="395536" y="512093"/>
            <a:ext cx="7488832" cy="1692771"/>
          </a:xfrm>
          <a:prstGeom prst="rect">
            <a:avLst/>
          </a:prstGeom>
          <a:noFill/>
          <a:ln w="57150" cmpd="tri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CONTRATACIÓN EMERGENTE DE UN VOLQUETE TIPO MULA PARA EL DESALOJO DE SEDIMENTOS DE LA LIMPIEZA DE VÍAS EN LAS COMUNIDADES DE LA PARROQUIA PUEBLO NUEVO</a:t>
            </a:r>
            <a:endParaRPr lang="en-US" sz="2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US" sz="8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$4.800,00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048F5C93-D9CE-4820-B07F-5078587505C6}"/>
              </a:ext>
            </a:extLst>
          </p:cNvPr>
          <p:cNvGrpSpPr/>
          <p:nvPr/>
        </p:nvGrpSpPr>
        <p:grpSpPr>
          <a:xfrm>
            <a:off x="1495397" y="2337624"/>
            <a:ext cx="6496475" cy="4505326"/>
            <a:chOff x="1495397" y="2337624"/>
            <a:chExt cx="6496475" cy="450532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C051F6A8-3FB1-4B59-AD48-DA4C04A614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5397" y="2337624"/>
              <a:ext cx="3059832" cy="2294874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91A23670-F8E7-43CC-9D27-09E115C52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2337624"/>
              <a:ext cx="3059832" cy="2294874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EC6D4EC6-DD9D-424E-BF7C-DE4B7BF8BE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9872" y="4688558"/>
              <a:ext cx="2872523" cy="21543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1843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C1B160C-0773-4FD3-ACCA-9211401A3538}"/>
              </a:ext>
            </a:extLst>
          </p:cNvPr>
          <p:cNvSpPr txBox="1"/>
          <p:nvPr/>
        </p:nvSpPr>
        <p:spPr>
          <a:xfrm>
            <a:off x="755576" y="620688"/>
            <a:ext cx="70567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Franklin Gothic Heavy" panose="020B0903020102020204" pitchFamily="34" charset="0"/>
              </a:rPr>
              <a:t>CONTRATACIÓN EMERGENTE DE UNA RETROEXCAVADORA PARA EL MANTENIMIENTO DE VÍAS EN LAS COMUNIDADES DE LA PARROQUIA PUEBLO NUEVO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Franklin Gothic Heavy" panose="020B0903020102020204" pitchFamily="34" charset="0"/>
              </a:rPr>
              <a:t>$6.451,20</a:t>
            </a:r>
            <a:endParaRPr lang="es-EC" sz="2800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593B1588-BDE4-41F0-A346-DB6A71DA07B2}"/>
              </a:ext>
            </a:extLst>
          </p:cNvPr>
          <p:cNvGrpSpPr/>
          <p:nvPr/>
        </p:nvGrpSpPr>
        <p:grpSpPr>
          <a:xfrm>
            <a:off x="1654212" y="2204864"/>
            <a:ext cx="5835576" cy="4458579"/>
            <a:chOff x="1976784" y="2269968"/>
            <a:chExt cx="5835576" cy="4458579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8637917-73C7-4CE1-AD42-F87DBEA5CD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9712" y="2269968"/>
              <a:ext cx="2880320" cy="2160240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700ED71D-EF3A-4265-8D96-D3066BEF5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2269968"/>
              <a:ext cx="2880320" cy="2160240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61382EF9-6C89-4291-98F9-B2B7173F8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784" y="4566111"/>
              <a:ext cx="2883248" cy="2162436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32FDF80C-5CBD-4D0F-B821-6A91324C2C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4566111"/>
              <a:ext cx="2880320" cy="21602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3231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84A8ABF-2DDE-43A4-A7CD-9B977C6B19C4}"/>
              </a:ext>
            </a:extLst>
          </p:cNvPr>
          <p:cNvSpPr txBox="1"/>
          <p:nvPr/>
        </p:nvSpPr>
        <p:spPr>
          <a:xfrm>
            <a:off x="755576" y="2420888"/>
            <a:ext cx="784887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atin typeface="Arial Black" panose="020B0A04020102020204" pitchFamily="34" charset="0"/>
              </a:rPr>
              <a:t>PROCESO DE COMUNICACIÓN COMUNITARIA PARA INFORMAR SOBRE ACTIVIDADES RESUELTAS POR EL COPAE  Y GAD PARROQUIAL – SERVICIO DE PERIFONEO</a:t>
            </a:r>
          </a:p>
          <a:p>
            <a:pPr algn="ctr"/>
            <a:r>
              <a:rPr lang="es-ES" sz="2800" dirty="0">
                <a:latin typeface="Arial Black" panose="020B0A04020102020204" pitchFamily="34" charset="0"/>
              </a:rPr>
              <a:t>  </a:t>
            </a:r>
          </a:p>
          <a:p>
            <a:pPr algn="ctr"/>
            <a:r>
              <a:rPr lang="es-ES" sz="4000" dirty="0">
                <a:latin typeface="Arial Black" panose="020B0A04020102020204" pitchFamily="34" charset="0"/>
              </a:rPr>
              <a:t>$1.209,60</a:t>
            </a:r>
            <a:endParaRPr lang="es-EC" sz="4000" dirty="0">
              <a:latin typeface="Arial Black" panose="020B0A040201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9D4E76F-5750-4194-8276-EF29A572EB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692696"/>
            <a:ext cx="2160240" cy="1288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45426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E2EB62D-DDEA-4628-A1F4-2F78145A6B98}"/>
              </a:ext>
            </a:extLst>
          </p:cNvPr>
          <p:cNvSpPr txBox="1"/>
          <p:nvPr/>
        </p:nvSpPr>
        <p:spPr>
          <a:xfrm>
            <a:off x="683568" y="547620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SERVICIO PARA EL MANTENIMIENTO DE LAS INSTALACIONES DEL EDIFICIO PRINCIPAL DEL GAD PUEBLO NUEVO, BAÑOS DE USO PÚBLICO DE LA PARROQUIA PUEBLO NUEVO </a:t>
            </a:r>
          </a:p>
          <a:p>
            <a:pPr algn="ctr"/>
            <a:endParaRPr lang="es-ES" sz="800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$ 7.153,44</a:t>
            </a:r>
            <a:endParaRPr lang="es-EC" sz="2800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D266510-8D7D-4FB8-84A0-29CBEE7BEF86}"/>
              </a:ext>
            </a:extLst>
          </p:cNvPr>
          <p:cNvGrpSpPr/>
          <p:nvPr/>
        </p:nvGrpSpPr>
        <p:grpSpPr>
          <a:xfrm>
            <a:off x="1249183" y="2301946"/>
            <a:ext cx="6809374" cy="4325074"/>
            <a:chOff x="1249183" y="2301946"/>
            <a:chExt cx="6809374" cy="4325074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CA13F80-3569-457D-9ECB-0D7C16C1BE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9183" y="2301946"/>
              <a:ext cx="3342541" cy="2256215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EFA243B1-7E4F-444D-9F30-84626FFDA3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24" y="2301946"/>
              <a:ext cx="3270533" cy="2271487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1FA68DC7-16C2-450A-BD3E-7D6AEC8FE4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4662553"/>
              <a:ext cx="2880319" cy="19644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09683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FC99B37-98F1-45A0-A314-F35E1EBF670A}"/>
              </a:ext>
            </a:extLst>
          </p:cNvPr>
          <p:cNvSpPr txBox="1"/>
          <p:nvPr/>
        </p:nvSpPr>
        <p:spPr>
          <a:xfrm>
            <a:off x="827584" y="636220"/>
            <a:ext cx="698477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Britannic Bold" panose="020B0903060703020204" pitchFamily="34" charset="0"/>
              </a:rPr>
              <a:t>LONA PUBLICITARIA PARA PROCESO DE LA CAMPAÑA AMBIENTAL QUE IMPULSA EL GAD PARROQUIAL PUEBLO NUEVO PARA LA RECOLECCIÓN DE ENVASES TÓXICOS </a:t>
            </a:r>
          </a:p>
          <a:p>
            <a:pPr algn="ctr"/>
            <a:endParaRPr lang="es-ES" sz="800" dirty="0">
              <a:solidFill>
                <a:schemeClr val="bg1"/>
              </a:solidFill>
            </a:endParaRPr>
          </a:p>
          <a:p>
            <a:pPr algn="ctr"/>
            <a:r>
              <a:rPr lang="es-ES" sz="3200" dirty="0">
                <a:solidFill>
                  <a:schemeClr val="bg1"/>
                </a:solidFill>
                <a:latin typeface="Britannic Bold" panose="020B0903060703020204" pitchFamily="34" charset="0"/>
              </a:rPr>
              <a:t>$112,00</a:t>
            </a:r>
            <a:endParaRPr lang="es-EC" sz="32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88559E-45BF-4637-A475-C0F65B240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612" y="2341116"/>
            <a:ext cx="6984776" cy="389619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617463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00330E0-5935-4FA4-8F7A-CC35C069429B}"/>
              </a:ext>
            </a:extLst>
          </p:cNvPr>
          <p:cNvSpPr txBox="1"/>
          <p:nvPr/>
        </p:nvSpPr>
        <p:spPr>
          <a:xfrm>
            <a:off x="683568" y="548680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EDICIÓN Y REPRODUCCIÓN DE VIDEOS AUDIOVISUALES Y MATERIAL PUBLICITARIO PARA EL PROCESO DE LA CAMPAÑA AMBIENTAL QUE IMPULSA EL GAD PARROQUIAL PUEBLO NUEVO </a:t>
            </a:r>
          </a:p>
          <a:p>
            <a:pPr algn="ctr"/>
            <a:endParaRPr lang="es-ES" sz="800" b="1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s-ES" sz="2800" b="1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$ 627,20</a:t>
            </a:r>
            <a:endParaRPr lang="es-EC" sz="2800" b="1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EEC694B-048B-4C3F-988E-A2420C3106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420888"/>
            <a:ext cx="4332426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1766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A3EDEAF-34A2-42F1-A57F-0E14FA4F086A}"/>
              </a:ext>
            </a:extLst>
          </p:cNvPr>
          <p:cNvSpPr txBox="1"/>
          <p:nvPr/>
        </p:nvSpPr>
        <p:spPr>
          <a:xfrm>
            <a:off x="683568" y="3140968"/>
            <a:ext cx="82809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500" dirty="0">
                <a:latin typeface="Eras Bold ITC" panose="020B0907030504020204" pitchFamily="34" charset="0"/>
              </a:rPr>
              <a:t>INSTALACIÓN DE KITS DE CÁMARAS DE SEGURIDAD EN EL EDIFICIO DEL GAD PARROQUIAL PUEBLO NUEVO  </a:t>
            </a:r>
          </a:p>
          <a:p>
            <a:pPr algn="ctr"/>
            <a:endParaRPr lang="es-ES" sz="500" dirty="0">
              <a:latin typeface="Eras Bold ITC" panose="020B0907030504020204" pitchFamily="34" charset="0"/>
            </a:endParaRPr>
          </a:p>
          <a:p>
            <a:pPr algn="ctr"/>
            <a:r>
              <a:rPr lang="es-ES" sz="3200" dirty="0">
                <a:latin typeface="Eras Bold ITC" panose="020B0907030504020204" pitchFamily="34" charset="0"/>
              </a:rPr>
              <a:t>$3.993,75</a:t>
            </a:r>
            <a:endParaRPr lang="es-EC" sz="3200" dirty="0">
              <a:latin typeface="Eras Bold ITC" panose="020B0907030504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DF91D74-5B29-48BA-8FD7-2FF5A31EEE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692696"/>
            <a:ext cx="1680186" cy="12601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47783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7E316E6-8BD3-4B2F-AF3E-4A7718A18EEC}"/>
              </a:ext>
            </a:extLst>
          </p:cNvPr>
          <p:cNvSpPr txBox="1"/>
          <p:nvPr/>
        </p:nvSpPr>
        <p:spPr>
          <a:xfrm>
            <a:off x="611560" y="764704"/>
            <a:ext cx="76328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CAMBIO DE BOMBA CON ACCESORIOS PARA USO   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DEL EDIFICIO DEL GAD PARROQUIAL PUEBLO NUEVO</a:t>
            </a:r>
          </a:p>
          <a:p>
            <a:pPr algn="ctr"/>
            <a:endParaRPr lang="es-ES" sz="8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algn="ctr"/>
            <a:endParaRPr lang="es-ES" sz="36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algn="ctr"/>
            <a:endParaRPr lang="es-ES" sz="36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algn="ctr"/>
            <a:endParaRPr lang="es-ES" sz="4800" dirty="0">
              <a:latin typeface="Bahnschrift SemiBold Condensed" panose="020B0502040204020203" pitchFamily="34" charset="0"/>
            </a:endParaRPr>
          </a:p>
          <a:p>
            <a:pPr algn="ctr"/>
            <a:r>
              <a:rPr lang="es-ES" sz="4800" dirty="0">
                <a:latin typeface="Bahnschrift SemiBold Condensed" panose="020B0502040204020203" pitchFamily="34" charset="0"/>
              </a:rPr>
              <a:t>  </a:t>
            </a:r>
          </a:p>
          <a:p>
            <a:pPr algn="ctr"/>
            <a:r>
              <a:rPr lang="es-ES" sz="4800" dirty="0">
                <a:latin typeface="Bahnschrift SemiBold Condensed" panose="020B0502040204020203" pitchFamily="34" charset="0"/>
              </a:rPr>
              <a:t>$483,98</a:t>
            </a:r>
          </a:p>
          <a:p>
            <a:pPr algn="ctr"/>
            <a:r>
              <a:rPr lang="es-ES" sz="4800" dirty="0">
                <a:latin typeface="Bahnschrift SemiBold Condensed" panose="020B0502040204020203" pitchFamily="34" charset="0"/>
              </a:rPr>
              <a:t> </a:t>
            </a:r>
            <a:endParaRPr lang="es-EC" sz="48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EBB6B69-4506-4C57-B8D7-867951765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146" y="2708920"/>
            <a:ext cx="197167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2036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64035B51-B1C7-4163-BB0B-F009AE23151D}"/>
              </a:ext>
            </a:extLst>
          </p:cNvPr>
          <p:cNvGrpSpPr/>
          <p:nvPr/>
        </p:nvGrpSpPr>
        <p:grpSpPr>
          <a:xfrm>
            <a:off x="762471" y="2348880"/>
            <a:ext cx="7619057" cy="3429000"/>
            <a:chOff x="611560" y="2420888"/>
            <a:chExt cx="7619057" cy="3429000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32BAF4FC-E455-41A3-9618-44CF05BBF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2420888"/>
              <a:ext cx="2512814" cy="3429000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74876B-01FC-4362-9E7C-81DE1971D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2420888"/>
              <a:ext cx="2419052" cy="3429000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D28C01BD-8FB4-42DA-92C5-42C67C306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390" y="2420888"/>
              <a:ext cx="2384227" cy="3429000"/>
            </a:xfrm>
            <a:prstGeom prst="rect">
              <a:avLst/>
            </a:prstGeom>
          </p:spPr>
        </p:pic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D7868F69-FD13-443D-B012-D19FA3E08D83}"/>
              </a:ext>
            </a:extLst>
          </p:cNvPr>
          <p:cNvSpPr txBox="1"/>
          <p:nvPr/>
        </p:nvSpPr>
        <p:spPr>
          <a:xfrm>
            <a:off x="899592" y="620688"/>
            <a:ext cx="6912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Berlin Sans FB Demi" panose="020E0802020502020306" pitchFamily="34" charset="0"/>
              </a:rPr>
              <a:t>MANTENIMIENTO PREVENTIVO Y CORRECTIVO DE LOS AIRES ACONDICIONADOS DEL GAD PARROQUIAL</a:t>
            </a:r>
          </a:p>
          <a:p>
            <a:pPr algn="ctr"/>
            <a:endParaRPr lang="es-ES" sz="8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  <a:p>
            <a:pPr algn="ctr"/>
            <a:r>
              <a:rPr lang="es-ES" sz="3600" dirty="0">
                <a:solidFill>
                  <a:schemeClr val="bg1"/>
                </a:solidFill>
                <a:latin typeface="Berlin Sans FB Demi" panose="020E0802020502020306" pitchFamily="34" charset="0"/>
              </a:rPr>
              <a:t>$1.000,00 </a:t>
            </a:r>
            <a:endParaRPr lang="es-EC" sz="36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3974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E8A75DF-CDED-4777-9F12-60D182565BD5}"/>
              </a:ext>
            </a:extLst>
          </p:cNvPr>
          <p:cNvSpPr txBox="1"/>
          <p:nvPr/>
        </p:nvSpPr>
        <p:spPr>
          <a:xfrm>
            <a:off x="683568" y="476672"/>
            <a:ext cx="724815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Britannic Bold" panose="020B0903060703020204" pitchFamily="34" charset="0"/>
              </a:rPr>
              <a:t>PRESTACIÓN DE SERVICIOS PARA EL ALQUILER DE LOGÍSTICA PARA LLEVAR A CABO EVENTOS CULTURALES Y ARTÍSTICOS POR CONMEMORARSE 69 AÑOS DE VIDA POLÍTICA</a:t>
            </a:r>
          </a:p>
          <a:p>
            <a:pPr algn="ctr"/>
            <a:endParaRPr lang="es-ES" dirty="0">
              <a:solidFill>
                <a:schemeClr val="bg1"/>
              </a:solidFill>
            </a:endParaRPr>
          </a:p>
          <a:p>
            <a:pPr algn="ctr"/>
            <a:r>
              <a:rPr lang="es-ES" sz="2800" b="1" dirty="0">
                <a:solidFill>
                  <a:schemeClr val="bg1"/>
                </a:solidFill>
              </a:rPr>
              <a:t>$5.943,20</a:t>
            </a:r>
          </a:p>
          <a:p>
            <a:pPr algn="ctr"/>
            <a:r>
              <a:rPr lang="es-ES" dirty="0">
                <a:solidFill>
                  <a:schemeClr val="bg1"/>
                </a:solidFill>
              </a:rPr>
              <a:t> </a:t>
            </a:r>
            <a:endParaRPr lang="es-EC" dirty="0">
              <a:solidFill>
                <a:schemeClr val="bg1"/>
              </a:solidFill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91814ECF-EDC2-4B50-BECE-D21807F479B5}"/>
              </a:ext>
            </a:extLst>
          </p:cNvPr>
          <p:cNvGrpSpPr/>
          <p:nvPr/>
        </p:nvGrpSpPr>
        <p:grpSpPr>
          <a:xfrm>
            <a:off x="623090" y="2492895"/>
            <a:ext cx="7651049" cy="3552211"/>
            <a:chOff x="623090" y="2492895"/>
            <a:chExt cx="7651049" cy="355221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A476ED5B-A4A5-431C-8828-A930943413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090" y="2492895"/>
              <a:ext cx="2508749" cy="3552211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DB2F59-D208-4686-BBD7-7DF0AFF58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010" y="2492895"/>
              <a:ext cx="2261979" cy="3548202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394D4B64-8294-4173-817D-1CCFEA8AB3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2160" y="2492895"/>
              <a:ext cx="2261979" cy="35010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8290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6567030-02FC-400E-8EA8-368956C977A8}"/>
              </a:ext>
            </a:extLst>
          </p:cNvPr>
          <p:cNvSpPr txBox="1"/>
          <p:nvPr/>
        </p:nvSpPr>
        <p:spPr>
          <a:xfrm>
            <a:off x="611560" y="548680"/>
            <a:ext cx="727280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MANTENIMIENTO, LIMPIEZA Y PINTADO DE BORDILLOS DE LA MALLA URBANA DE LAS CALLES PRINCIPALES DE LA PARROQUIA PUEBLO NUEVO</a:t>
            </a:r>
          </a:p>
          <a:p>
            <a:pPr algn="ctr"/>
            <a:endParaRPr lang="es-ES" sz="800" dirty="0">
              <a:solidFill>
                <a:schemeClr val="bg1"/>
              </a:solidFill>
            </a:endParaRPr>
          </a:p>
          <a:p>
            <a:pPr algn="ctr"/>
            <a:r>
              <a:rPr lang="es-ES" sz="3600" b="1" dirty="0">
                <a:solidFill>
                  <a:schemeClr val="bg1"/>
                </a:solidFill>
              </a:rPr>
              <a:t>$5.292,00</a:t>
            </a:r>
            <a:endParaRPr lang="es-EC" sz="3600" b="1" dirty="0">
              <a:solidFill>
                <a:schemeClr val="bg1"/>
              </a:solidFill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7400138C-EB88-49C4-A154-955F2DB73C3D}"/>
              </a:ext>
            </a:extLst>
          </p:cNvPr>
          <p:cNvGrpSpPr/>
          <p:nvPr/>
        </p:nvGrpSpPr>
        <p:grpSpPr>
          <a:xfrm>
            <a:off x="611560" y="2780928"/>
            <a:ext cx="7936666" cy="2517720"/>
            <a:chOff x="467544" y="2763826"/>
            <a:chExt cx="7936666" cy="251772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08F5CA7C-AE61-4D7C-A770-AA4AF26C44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2780927"/>
              <a:ext cx="1852021" cy="250061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DA0B8B06-33AB-44EC-9135-8A76434742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0818" y="2770924"/>
              <a:ext cx="1842253" cy="2500619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43D36114-E3E4-4D79-BE45-98FE98569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8818" y="2763826"/>
              <a:ext cx="1914536" cy="2500619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5DC9644-3D5E-46A5-B8A8-02EE6312A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4208" y="2770924"/>
              <a:ext cx="1960002" cy="24864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8293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A523C56-A86A-4C12-805A-C29B87F9742B}"/>
              </a:ext>
            </a:extLst>
          </p:cNvPr>
          <p:cNvSpPr txBox="1"/>
          <p:nvPr/>
        </p:nvSpPr>
        <p:spPr>
          <a:xfrm>
            <a:off x="683568" y="620688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Franklin Gothic Heavy" panose="020B0903020102020204" pitchFamily="34" charset="0"/>
              </a:rPr>
              <a:t>PROYECTO PARA LA REPRODUCCIÓN DEL MATERIAL AUDIOVISUAL PARA EL FORTALECIMIENTO Y LEVANTAMIENTO DE LA MEMORIA HISTÓRICA DE LA PARROQUIA PUEBLO NUEVO</a:t>
            </a:r>
          </a:p>
          <a:p>
            <a:pPr algn="ctr"/>
            <a:endParaRPr lang="es-ES" sz="500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  <a:p>
            <a:pPr algn="ctr"/>
            <a:r>
              <a:rPr lang="es-ES" sz="3200" dirty="0">
                <a:solidFill>
                  <a:schemeClr val="bg1"/>
                </a:solidFill>
                <a:latin typeface="Franklin Gothic Heavy" panose="020B0903020102020204" pitchFamily="34" charset="0"/>
              </a:rPr>
              <a:t>$2.240,00</a:t>
            </a:r>
            <a:endParaRPr lang="es-EC" sz="3200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1973D929-F260-4468-BE38-BD0DC45A2481}"/>
              </a:ext>
            </a:extLst>
          </p:cNvPr>
          <p:cNvGrpSpPr/>
          <p:nvPr/>
        </p:nvGrpSpPr>
        <p:grpSpPr>
          <a:xfrm>
            <a:off x="453794" y="2459588"/>
            <a:ext cx="8236411" cy="3703678"/>
            <a:chOff x="368038" y="2437215"/>
            <a:chExt cx="8236411" cy="370367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63DBD60-D024-4605-BB8D-F1D8E1A245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73" r="8990"/>
            <a:stretch/>
          </p:blipFill>
          <p:spPr>
            <a:xfrm>
              <a:off x="368038" y="2446093"/>
              <a:ext cx="2736304" cy="3694800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737E896A-C349-434B-96E6-275B8A2491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3603" y="2437215"/>
              <a:ext cx="2537288" cy="3694800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3E6639BC-6419-4351-AA4C-45FA8BD7F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2437215"/>
              <a:ext cx="2664297" cy="3694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04526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CA548B0-11AC-416F-A4A0-82BD293E357C}"/>
              </a:ext>
            </a:extLst>
          </p:cNvPr>
          <p:cNvSpPr txBox="1"/>
          <p:nvPr/>
        </p:nvSpPr>
        <p:spPr>
          <a:xfrm>
            <a:off x="1547664" y="689110"/>
            <a:ext cx="59766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Britannic Bold" panose="020B0903060703020204" pitchFamily="34" charset="0"/>
              </a:rPr>
              <a:t>MANTENIMIENTO INTEGRAL ELÉCTRICO DEL PARQUE CENTRAL DE LA PARROQUIA</a:t>
            </a:r>
          </a:p>
          <a:p>
            <a:pPr algn="ctr"/>
            <a:endParaRPr lang="es-ES" sz="80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es-ES" sz="3600" dirty="0">
                <a:solidFill>
                  <a:schemeClr val="bg1"/>
                </a:solidFill>
                <a:latin typeface="Britannic Bold" panose="020B0903060703020204" pitchFamily="34" charset="0"/>
              </a:rPr>
              <a:t>$ 6.072,26</a:t>
            </a:r>
            <a:endParaRPr lang="es-EC" sz="36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5599F60-7F3D-40E0-A281-B248D02374F3}"/>
              </a:ext>
            </a:extLst>
          </p:cNvPr>
          <p:cNvGrpSpPr/>
          <p:nvPr/>
        </p:nvGrpSpPr>
        <p:grpSpPr>
          <a:xfrm>
            <a:off x="225262" y="2780928"/>
            <a:ext cx="8693476" cy="2933376"/>
            <a:chOff x="323528" y="2543674"/>
            <a:chExt cx="8693476" cy="293337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13BAC08B-F5F6-4345-A1E1-90B91A284B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528" y="2549594"/>
              <a:ext cx="2808529" cy="2927456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5923CF3-4D76-4349-BD75-85158A84D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6235" y="2543674"/>
              <a:ext cx="2838261" cy="2927456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F07D50BE-2586-4BA9-89B9-7EC9923207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021" y="2543674"/>
              <a:ext cx="2851983" cy="292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27954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DAB9012-4C42-446F-92CB-3BEEBECC1FE1}"/>
              </a:ext>
            </a:extLst>
          </p:cNvPr>
          <p:cNvSpPr txBox="1"/>
          <p:nvPr/>
        </p:nvSpPr>
        <p:spPr>
          <a:xfrm>
            <a:off x="611560" y="620688"/>
            <a:ext cx="734481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ACTUALIZACIÓN DEL PLAN DE CONTINGENCIA INSTITUCIONAL DEL GAD PARROQUIAL PUEBLO NUEVO </a:t>
            </a:r>
          </a:p>
          <a:p>
            <a:pPr algn="ctr"/>
            <a:endParaRPr lang="es-ES" dirty="0">
              <a:solidFill>
                <a:schemeClr val="bg1"/>
              </a:solidFill>
            </a:endParaRPr>
          </a:p>
          <a:p>
            <a:pPr algn="ctr"/>
            <a:r>
              <a:rPr lang="es-ES" sz="3200" b="1" dirty="0">
                <a:solidFill>
                  <a:schemeClr val="bg1"/>
                </a:solidFill>
              </a:rPr>
              <a:t>$1.344,00</a:t>
            </a:r>
            <a:endParaRPr lang="es-EC" sz="32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304A5E4-F962-49AC-8B87-6AEC268E00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09"/>
          <a:stretch/>
        </p:blipFill>
        <p:spPr>
          <a:xfrm>
            <a:off x="2116626" y="2704429"/>
            <a:ext cx="4910748" cy="3532883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206223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657C80E-8295-4E8B-A337-7F6550389979}"/>
              </a:ext>
            </a:extLst>
          </p:cNvPr>
          <p:cNvSpPr txBox="1"/>
          <p:nvPr/>
        </p:nvSpPr>
        <p:spPr>
          <a:xfrm>
            <a:off x="539552" y="476672"/>
            <a:ext cx="741058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REPARACIÓN Y MANTENIMIENTO DE CINTA GOTERA, ADOQUINADO, JUNTAS DE DILATACIÓN, BORDILLO DE H.S, ENROCADO Y CUNETAS DE LA MALLA URBANA DE LA PARROQUIA PUEBLO NUEVO </a:t>
            </a:r>
          </a:p>
          <a:p>
            <a:pPr algn="ctr"/>
            <a:endParaRPr lang="es-ES" sz="500" dirty="0">
              <a:solidFill>
                <a:schemeClr val="bg1"/>
              </a:solidFill>
            </a:endParaRPr>
          </a:p>
          <a:p>
            <a:pPr algn="ctr"/>
            <a:r>
              <a:rPr lang="es-ES" sz="2800" b="1" dirty="0">
                <a:solidFill>
                  <a:schemeClr val="bg1"/>
                </a:solidFill>
              </a:rPr>
              <a:t>$7.155,57</a:t>
            </a:r>
            <a:endParaRPr lang="es-EC" sz="2800" b="1" dirty="0">
              <a:solidFill>
                <a:schemeClr val="bg1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06269253-2CA9-4730-9F2E-7EE21EB41D8F}"/>
              </a:ext>
            </a:extLst>
          </p:cNvPr>
          <p:cNvGrpSpPr/>
          <p:nvPr/>
        </p:nvGrpSpPr>
        <p:grpSpPr>
          <a:xfrm>
            <a:off x="1475656" y="2420888"/>
            <a:ext cx="6474483" cy="3880116"/>
            <a:chOff x="1475656" y="548680"/>
            <a:chExt cx="7266571" cy="517626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1EFE944F-E680-4C02-A204-DB7B240AA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5656" y="548680"/>
              <a:ext cx="3096344" cy="232225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6FE1BC9C-1857-4844-9388-2BBDE6AE23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548680"/>
              <a:ext cx="3882195" cy="51762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F179F123-9497-4E1A-B843-AED5BBA05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5656" y="3379964"/>
              <a:ext cx="3096344" cy="232225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8388286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866F491-28BB-47B8-8DF4-1F41B8AEF480}"/>
              </a:ext>
            </a:extLst>
          </p:cNvPr>
          <p:cNvSpPr txBox="1"/>
          <p:nvPr/>
        </p:nvSpPr>
        <p:spPr>
          <a:xfrm>
            <a:off x="827584" y="620688"/>
            <a:ext cx="72008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COMPRA DE EQUIPOS E INSUMOS PARA EL CENTRO DE TERAPIA FÍSICA “SAN ROQUE”</a:t>
            </a:r>
          </a:p>
          <a:p>
            <a:pPr algn="ctr"/>
            <a:endParaRPr lang="es-ES" sz="8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s-ES" sz="36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$8.710,00</a:t>
            </a:r>
            <a:endParaRPr lang="es-EC" sz="3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3F9358C-99A6-4378-BA0F-4B2C76AA74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250733"/>
            <a:ext cx="2661264" cy="422108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0D2D453-39CB-4C4E-8530-B0D1B83995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250733"/>
            <a:ext cx="4075091" cy="426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6544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D875B2F-32ED-4673-9573-49FDE1DEC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34" y="3165735"/>
            <a:ext cx="2893318" cy="16025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35A07C0-FD94-4E33-96A4-2D5B65681431}"/>
              </a:ext>
            </a:extLst>
          </p:cNvPr>
          <p:cNvSpPr txBox="1"/>
          <p:nvPr/>
        </p:nvSpPr>
        <p:spPr>
          <a:xfrm>
            <a:off x="755576" y="980728"/>
            <a:ext cx="7326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MUCHAS GRACIAS </a:t>
            </a:r>
            <a:endParaRPr lang="es-EC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BE5A677-161E-448B-B206-002426E58E33}"/>
              </a:ext>
            </a:extLst>
          </p:cNvPr>
          <p:cNvSpPr txBox="1"/>
          <p:nvPr/>
        </p:nvSpPr>
        <p:spPr>
          <a:xfrm>
            <a:off x="288010" y="5451321"/>
            <a:ext cx="8622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Lucida Calligraphy" panose="03010101010101010101" pitchFamily="66" charset="0"/>
              </a:rPr>
              <a:t>GOBIERNO AUTÓNOMO DESCENTRALIZADO PARROQUIAL RURAL PUEBLO NUEVO</a:t>
            </a:r>
            <a:endParaRPr lang="es-EC" sz="2000" b="1" dirty="0">
              <a:latin typeface="Lucida Calligraphy" panose="030101010101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949" y="2976926"/>
            <a:ext cx="1720302" cy="198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7848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de reuniones Ion">
  <a:themeElements>
    <a:clrScheme name="Sala de reuniones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a de reuniones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de reuniones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TM02900722[[fn=Sala de reuniones Ion]]</Template>
  <TotalTime>7169</TotalTime>
  <Words>823</Words>
  <Application>Microsoft Office PowerPoint</Application>
  <PresentationFormat>Presentación en pantalla (4:3)</PresentationFormat>
  <Paragraphs>191</Paragraphs>
  <Slides>31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22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54" baseType="lpstr">
      <vt:lpstr>Aharoni</vt:lpstr>
      <vt:lpstr>Arial</vt:lpstr>
      <vt:lpstr>Arial Black</vt:lpstr>
      <vt:lpstr>Arial Rounded MT Bold</vt:lpstr>
      <vt:lpstr>Bahnschrift SemiBold Condensed</vt:lpstr>
      <vt:lpstr>Berlin Sans FB</vt:lpstr>
      <vt:lpstr>Berlin Sans FB Demi</vt:lpstr>
      <vt:lpstr>Bodoni MT</vt:lpstr>
      <vt:lpstr>Britannic Bold</vt:lpstr>
      <vt:lpstr>Calibri</vt:lpstr>
      <vt:lpstr>Cambria</vt:lpstr>
      <vt:lpstr>Century Gothic</vt:lpstr>
      <vt:lpstr>Comic Sans MS</vt:lpstr>
      <vt:lpstr>Cooper Black</vt:lpstr>
      <vt:lpstr>Eras Bold ITC</vt:lpstr>
      <vt:lpstr>Franklin Gothic Heavy</vt:lpstr>
      <vt:lpstr>Georgia</vt:lpstr>
      <vt:lpstr>Lucida Calligraphy</vt:lpstr>
      <vt:lpstr>MV Boli</vt:lpstr>
      <vt:lpstr>Segoe Script</vt:lpstr>
      <vt:lpstr>Wingdings</vt:lpstr>
      <vt:lpstr>Wingdings 3</vt:lpstr>
      <vt:lpstr>Sala de reuniones Ion</vt:lpstr>
      <vt:lpstr>Presentación de PowerPoint</vt:lpstr>
      <vt:lpstr>FUNCIONARIOS Y REMUNERACIONES DEL GAD PARROQUIAL DE PUEBLO NUEVO</vt:lpstr>
      <vt:lpstr>Presentación de PowerPoint</vt:lpstr>
      <vt:lpstr>  INGRESOS AÑO 2021 $188.855,14 </vt:lpstr>
      <vt:lpstr>DISTRIBUCIÓN DE LOS GASTOS</vt:lpstr>
      <vt:lpstr>DISTRIBUCIÓN DEL GASTO CORRIENTE</vt:lpstr>
      <vt:lpstr>DISTRIBUCIÓN DEL GASTO DE INVERSIÓN</vt:lpstr>
      <vt:lpstr>COMISIONES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Maria Murillo</cp:lastModifiedBy>
  <cp:revision>434</cp:revision>
  <cp:lastPrinted>2020-09-25T18:46:13Z</cp:lastPrinted>
  <dcterms:created xsi:type="dcterms:W3CDTF">2015-02-25T23:13:30Z</dcterms:created>
  <dcterms:modified xsi:type="dcterms:W3CDTF">2022-04-18T15:17:06Z</dcterms:modified>
</cp:coreProperties>
</file>