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256" r:id="rId2"/>
    <p:sldId id="298" r:id="rId3"/>
    <p:sldId id="263" r:id="rId4"/>
    <p:sldId id="257" r:id="rId5"/>
    <p:sldId id="359" r:id="rId6"/>
    <p:sldId id="316" r:id="rId7"/>
    <p:sldId id="323" r:id="rId8"/>
    <p:sldId id="265" r:id="rId9"/>
    <p:sldId id="350" r:id="rId10"/>
    <p:sldId id="381" r:id="rId11"/>
    <p:sldId id="363" r:id="rId12"/>
    <p:sldId id="365" r:id="rId13"/>
    <p:sldId id="366" r:id="rId14"/>
    <p:sldId id="382" r:id="rId15"/>
    <p:sldId id="383" r:id="rId16"/>
    <p:sldId id="367" r:id="rId17"/>
    <p:sldId id="379" r:id="rId18"/>
    <p:sldId id="333" r:id="rId19"/>
    <p:sldId id="352" r:id="rId20"/>
    <p:sldId id="378" r:id="rId21"/>
    <p:sldId id="353" r:id="rId22"/>
    <p:sldId id="368" r:id="rId23"/>
    <p:sldId id="377" r:id="rId24"/>
    <p:sldId id="342" r:id="rId25"/>
    <p:sldId id="355" r:id="rId26"/>
    <p:sldId id="369" r:id="rId27"/>
    <p:sldId id="370" r:id="rId28"/>
    <p:sldId id="361" r:id="rId29"/>
    <p:sldId id="329" r:id="rId30"/>
    <p:sldId id="371" r:id="rId31"/>
    <p:sldId id="372" r:id="rId32"/>
    <p:sldId id="373" r:id="rId33"/>
    <p:sldId id="264" r:id="rId34"/>
    <p:sldId id="320" r:id="rId35"/>
    <p:sldId id="374" r:id="rId36"/>
    <p:sldId id="375" r:id="rId37"/>
    <p:sldId id="380" r:id="rId38"/>
    <p:sldId id="376" r:id="rId39"/>
    <p:sldId id="284" r:id="rId4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BED0E5"/>
    <a:srgbClr val="213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B1FFEA4A-0EF2-4BF9-81F6-AD0CA839249B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E7323408-6212-4117-BA59-799A66CAE53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53112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6434"/>
          </a:xfrm>
          <a:prstGeom prst="rect">
            <a:avLst/>
          </a:prstGeom>
        </p:spPr>
        <p:txBody>
          <a:bodyPr vert="horz" lIns="93166" tIns="46583" rIns="93166" bIns="46583" rtlCol="0"/>
          <a:lstStyle>
            <a:lvl1pPr algn="r">
              <a:defRPr sz="1200"/>
            </a:lvl1pPr>
          </a:lstStyle>
          <a:p>
            <a:fld id="{03A85706-BF2F-4D74-B7D4-30CE997B90E4}" type="datetimeFigureOut">
              <a:rPr lang="es-ES" smtClean="0"/>
              <a:t>14/04/2022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6" tIns="46583" rIns="93166" bIns="46583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5"/>
            <a:ext cx="5608320" cy="3660458"/>
          </a:xfrm>
          <a:prstGeom prst="rect">
            <a:avLst/>
          </a:prstGeom>
        </p:spPr>
        <p:txBody>
          <a:bodyPr vert="horz" lIns="93166" tIns="46583" rIns="93166" bIns="46583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9" y="8829970"/>
            <a:ext cx="3037840" cy="466433"/>
          </a:xfrm>
          <a:prstGeom prst="rect">
            <a:avLst/>
          </a:prstGeom>
        </p:spPr>
        <p:txBody>
          <a:bodyPr vert="horz" lIns="93166" tIns="46583" rIns="93166" bIns="46583" rtlCol="0" anchor="b"/>
          <a:lstStyle>
            <a:lvl1pPr algn="r">
              <a:defRPr sz="1200"/>
            </a:lvl1pPr>
          </a:lstStyle>
          <a:p>
            <a:fld id="{518C8F82-62C2-4DBC-8D92-CC12E74FC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524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305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2400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7784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0123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128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C8F82-62C2-4DBC-8D92-CC12E74FC0F7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0767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8512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352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6412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219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609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5760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19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3246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246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5159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04765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695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0963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428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7909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E5348-B610-4397-A949-042205202A97}" type="datetimeFigureOut">
              <a:rPr lang="es-EC" smtClean="0"/>
              <a:t>14/4/2022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F31A419-5F8A-440F-96BE-0ECF3DE609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956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59632" y="1412776"/>
            <a:ext cx="7560840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Showcard Gothic" panose="04020904020102020604" pitchFamily="82" charset="0"/>
              </a:rPr>
              <a:t>PREGUNTAS DE LAS MESAS TEMÁTICAS  </a:t>
            </a:r>
          </a:p>
          <a:p>
            <a:pPr algn="ctr"/>
            <a:endParaRPr lang="es-E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Berlin Sans FB Demi" panose="020E0802020502020306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3F489D-AE62-46A7-92CA-87DC21268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306" y="3717032"/>
            <a:ext cx="2785492" cy="2593603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006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692696"/>
            <a:ext cx="734481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>
                <a:latin typeface="Comic Sans MS" panose="030F0702030302020204" pitchFamily="66" charset="0"/>
              </a:rPr>
              <a:t>Conformación de mesas temáticas de trabajo con los siguientes temas: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de Político Institucional.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de asentamientos humanos, energía y telecomunicaciones.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Biofísico.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Social – Cultural.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de económico – productivo.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EC" sz="2800" dirty="0">
                <a:latin typeface="Comic Sans MS" panose="030F0702030302020204" pitchFamily="66" charset="0"/>
              </a:rPr>
              <a:t>Mesa Gestión del Riesgo</a:t>
            </a:r>
            <a:r>
              <a:rPr lang="es-EC" sz="3200" dirty="0">
                <a:latin typeface="Comic Sans MS" panose="030F0702030302020204" pitchFamily="66" charset="0"/>
              </a:rPr>
              <a:t>. </a:t>
            </a:r>
            <a:endParaRPr lang="es-EC" sz="3200" dirty="0">
              <a:latin typeface="Arial Black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s-EC" sz="3200" dirty="0">
              <a:latin typeface="Arial Rounded MT Bold" pitchFamily="34" charset="0"/>
            </a:endParaRPr>
          </a:p>
          <a:p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EA3A3B7-3174-46BF-B6E8-EDDEED0343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996952"/>
            <a:ext cx="1872208" cy="1872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894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99592" y="476672"/>
            <a:ext cx="777686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Trabajo #1</a:t>
            </a: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Tema:</a:t>
            </a:r>
          </a:p>
          <a:p>
            <a:pPr algn="ctr">
              <a:lnSpc>
                <a:spcPts val="4000"/>
              </a:lnSpc>
            </a:pPr>
            <a:endParaRPr lang="es-EC" sz="3600" b="1" dirty="0">
              <a:latin typeface="Trebuchet MS" panose="020B0603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POLÍTICO INSTITUCIONAL</a:t>
            </a:r>
            <a:endParaRPr lang="es-EC" b="1" dirty="0">
              <a:latin typeface="Trebuchet MS" panose="020B0603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978CBC-2470-453F-AF9C-199BEE8DF5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34"/>
          <a:stretch/>
        </p:blipFill>
        <p:spPr>
          <a:xfrm>
            <a:off x="2339752" y="3212976"/>
            <a:ext cx="475937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044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336104" y="332656"/>
            <a:ext cx="7494510" cy="1800200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es-ES" sz="3200" dirty="0"/>
          </a:p>
          <a:p>
            <a:pPr lvl="0" algn="just"/>
            <a:endParaRPr lang="es-ES" sz="3200" dirty="0"/>
          </a:p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¿Qué está haciendo el GAD para mejorar la información a la ciudadanía de los proyectos que ejecuta?</a:t>
            </a:r>
          </a:p>
          <a:p>
            <a:pPr algn="just"/>
            <a:endParaRPr lang="es-EC" sz="3200" b="1" dirty="0"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  <a:p>
            <a:pPr algn="ctr"/>
            <a:endParaRPr lang="es-EC" sz="3200" dirty="0"/>
          </a:p>
        </p:txBody>
      </p:sp>
      <p:sp>
        <p:nvSpPr>
          <p:cNvPr id="7" name="6 Rectángulo"/>
          <p:cNvSpPr/>
          <p:nvPr/>
        </p:nvSpPr>
        <p:spPr>
          <a:xfrm>
            <a:off x="981742" y="2492896"/>
            <a:ext cx="7848872" cy="4176464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Sitka Heading" panose="02000505000000020004" pitchFamily="2" charset="0"/>
              </a:rPr>
              <a:t>RESPUESTA: </a:t>
            </a:r>
          </a:p>
          <a:p>
            <a:pPr algn="ctr"/>
            <a:endParaRPr lang="es-MX" sz="900" b="1" dirty="0">
              <a:solidFill>
                <a:schemeClr val="tx1"/>
              </a:solidFill>
              <a:latin typeface="Sitka Heading" panose="02000505000000020004" pitchFamily="2" charset="0"/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Socializaciones en territorio, coordinación con los actores sociales para la distribución del presupuesto cumpliendo con lo establecido en el Plan de Desarrollo, en asambleas ciudadanas.  </a:t>
            </a:r>
          </a:p>
          <a:p>
            <a:pPr algn="ctr"/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369FE170-51DD-4D73-BA9E-7A8E1DC46280}"/>
              </a:ext>
            </a:extLst>
          </p:cNvPr>
          <p:cNvGrpSpPr/>
          <p:nvPr/>
        </p:nvGrpSpPr>
        <p:grpSpPr>
          <a:xfrm>
            <a:off x="2667000" y="692696"/>
            <a:ext cx="4608512" cy="4968552"/>
            <a:chOff x="2667000" y="692696"/>
            <a:chExt cx="4608512" cy="4968552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2339475A-3588-45B8-A1DD-C51F7CD8D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841"/>
            <a:stretch/>
          </p:blipFill>
          <p:spPr>
            <a:xfrm>
              <a:off x="3275856" y="692696"/>
              <a:ext cx="3168352" cy="21431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064778C-07C8-427A-87BD-552A4AE1F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3068960"/>
              <a:ext cx="4608512" cy="259228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5312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af01cb48-8915-4e68-bd85-f29faeced24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S" dirty="0"/>
          </a:p>
        </p:txBody>
      </p:sp>
      <p:sp>
        <p:nvSpPr>
          <p:cNvPr id="4" name="AutoShape 6" descr="blob:https://web.whatsapp.com/78c26ea7-c5ba-447a-8d2c-d0e9e257298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1475656" y="361298"/>
            <a:ext cx="705678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C" sz="3200" b="1" dirty="0">
                <a:latin typeface="Impact" panose="020B0806030902050204" pitchFamily="34" charset="0"/>
              </a:rPr>
              <a:t>¿Qué medios utiliza el GAD para llegar a la ciudadanía y como puede mejorar mayor participación de todos los actores de la sociedad? </a:t>
            </a:r>
          </a:p>
          <a:p>
            <a:endParaRPr lang="es-EC" dirty="0"/>
          </a:p>
        </p:txBody>
      </p:sp>
      <p:sp>
        <p:nvSpPr>
          <p:cNvPr id="7" name="6 Rectángulo"/>
          <p:cNvSpPr/>
          <p:nvPr/>
        </p:nvSpPr>
        <p:spPr>
          <a:xfrm>
            <a:off x="827583" y="2780928"/>
            <a:ext cx="7994103" cy="3816424"/>
          </a:xfrm>
          <a:prstGeom prst="rect">
            <a:avLst/>
          </a:prstGeom>
          <a:noFill/>
          <a:ln cap="rnd" cmpd="dbl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Sitka Heading" panose="02000505000000020004" pitchFamily="2" charset="0"/>
              </a:rPr>
              <a:t>RESPUESTA: </a:t>
            </a: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L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os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medios que se utilizan en el GAD parroquial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son: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página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web -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sistema oficial de publicación de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actividades,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pá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gina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Facebook del GAD, perifoneo circulares y reuniones en territorio, cumpliendo las normas de socialización.</a:t>
            </a:r>
          </a:p>
          <a:p>
            <a:pPr algn="ctr"/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827584" y="330909"/>
            <a:ext cx="8064896" cy="3170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Trabajo  #2</a:t>
            </a:r>
          </a:p>
          <a:p>
            <a:pPr algn="ctr">
              <a:lnSpc>
                <a:spcPts val="4000"/>
              </a:lnSpc>
            </a:pPr>
            <a:endParaRPr lang="es-EC" sz="1100" b="1" dirty="0">
              <a:latin typeface="Trebuchet MS" panose="020B0603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Tema:</a:t>
            </a: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asentamientos humanos, energía y telecomunicaciones</a:t>
            </a:r>
          </a:p>
          <a:p>
            <a:pPr algn="ctr">
              <a:lnSpc>
                <a:spcPts val="4000"/>
              </a:lnSpc>
            </a:pPr>
            <a:endParaRPr lang="es-EC" sz="3600" dirty="0"/>
          </a:p>
        </p:txBody>
      </p:sp>
      <p:pic>
        <p:nvPicPr>
          <p:cNvPr id="1026" name="Picture 2" descr="Grupo de casas ilustración del vector. Ilustración de vecino - 24538652">
            <a:extLst>
              <a:ext uri="{FF2B5EF4-FFF2-40B4-BE49-F238E27FC236}">
                <a16:creationId xmlns:a16="http://schemas.microsoft.com/office/drawing/2014/main" id="{92E58F98-EA7E-4927-9DB4-460D08234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3"/>
          <a:stretch/>
        </p:blipFill>
        <p:spPr bwMode="auto">
          <a:xfrm>
            <a:off x="3203848" y="3789040"/>
            <a:ext cx="3312368" cy="2295565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47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2" y="332656"/>
            <a:ext cx="7200799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  <a:buSzPts val="1800"/>
            </a:pPr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¿Realizó usted las gestiones según las metas establecidas en </a:t>
            </a:r>
            <a:r>
              <a:rPr lang="es-EC" sz="3200" b="1" dirty="0" smtClean="0">
                <a:solidFill>
                  <a:schemeClr val="tx1"/>
                </a:solidFill>
                <a:latin typeface="Impact" panose="020B0806030902050204" pitchFamily="34" charset="0"/>
              </a:rPr>
              <a:t>el PDYOT</a:t>
            </a:r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?. 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800"/>
            </a:pPr>
            <a:endParaRPr lang="es-EC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59632" y="2924944"/>
            <a:ext cx="7560839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Sitka Heading" panose="02000505000000020004" pitchFamily="2" charset="0"/>
              </a:rPr>
              <a:t>RESPUESTA:</a:t>
            </a:r>
          </a:p>
          <a:p>
            <a:pPr algn="ctr"/>
            <a:endParaRPr lang="es-MX" sz="800" b="1" dirty="0">
              <a:solidFill>
                <a:schemeClr val="tx1"/>
              </a:solidFill>
              <a:latin typeface="Sitka Heading" panose="02000505000000020004" pitchFamily="2" charset="0"/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Si, en el archivo del GAD Parroquial reposan los oficios dirigidos a los diferentes niveles de Gobierno.</a:t>
            </a:r>
          </a:p>
          <a:p>
            <a:pPr algn="ctr"/>
            <a:endParaRPr lang="es-MX" sz="3200" b="1" dirty="0">
              <a:solidFill>
                <a:schemeClr val="tx1"/>
              </a:solidFill>
              <a:latin typeface="Sitka Heading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9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91679" y="332656"/>
            <a:ext cx="6988205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  <a:buSzPts val="1800"/>
            </a:pPr>
            <a:r>
              <a:rPr lang="es-ES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</a:t>
            </a:r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Ha realizado usted ante la empresa eléctrica las gestiones para mejorar el servicio eléctrico?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800"/>
            </a:pPr>
            <a:endParaRPr lang="es-EC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87624" y="2924944"/>
            <a:ext cx="7632847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Si, mediante cartas, reuniones y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recorridos,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según las necesidades y sobre todo se gestionó la atención ciudadana de CNEL en el Infocentro.</a:t>
            </a:r>
          </a:p>
        </p:txBody>
      </p:sp>
    </p:spTree>
    <p:extLst>
      <p:ext uri="{BB962C8B-B14F-4D97-AF65-F5344CB8AC3E}">
        <p14:creationId xmlns:p14="http://schemas.microsoft.com/office/powerpoint/2010/main" val="414274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05" y="3957425"/>
            <a:ext cx="355239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510" y="141001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328" y="270705"/>
            <a:ext cx="2765040" cy="3686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9655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>
            <a:extLst>
              <a:ext uri="{FF2B5EF4-FFF2-40B4-BE49-F238E27FC236}">
                <a16:creationId xmlns:a16="http://schemas.microsoft.com/office/drawing/2014/main" id="{009397DC-E654-4B95-9F62-1F4DE074B9D5}"/>
              </a:ext>
            </a:extLst>
          </p:cNvPr>
          <p:cNvSpPr/>
          <p:nvPr/>
        </p:nvSpPr>
        <p:spPr>
          <a:xfrm>
            <a:off x="1691680" y="332656"/>
            <a:ext cx="6988205" cy="2088232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¿Por qué no se cumplió en el 2021 la colocación de hitos que identifique los límites de la Parroquia?</a:t>
            </a:r>
          </a:p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 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800"/>
            </a:pPr>
            <a:endParaRPr lang="es-EC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4 Rectángulo">
            <a:extLst>
              <a:ext uri="{FF2B5EF4-FFF2-40B4-BE49-F238E27FC236}">
                <a16:creationId xmlns:a16="http://schemas.microsoft.com/office/drawing/2014/main" id="{04394585-94DE-4BD7-9D81-6F79DEBDC0E0}"/>
              </a:ext>
            </a:extLst>
          </p:cNvPr>
          <p:cNvSpPr/>
          <p:nvPr/>
        </p:nvSpPr>
        <p:spPr>
          <a:xfrm>
            <a:off x="1403648" y="2276873"/>
            <a:ext cx="7344816" cy="4320480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Sitka Heading" panose="02000505000000020004" pitchFamily="2" charset="0"/>
              </a:rPr>
              <a:t>RESPUESTA: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Sitka Heading" panose="02000505000000020004" pitchFamily="2" charset="0"/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No se lo ha cumplido por la respuesta a destiempo por el MTOP, quien es el ente rector de las competencias de la vialidad estatal, donde se van a colocar los 4 primeros hitos que </a:t>
            </a:r>
            <a:r>
              <a:rPr lang="es-EC" sz="3200" dirty="0" smtClean="0">
                <a:solidFill>
                  <a:schemeClr val="tx1"/>
                </a:solidFill>
                <a:latin typeface="Sitka Heading" panose="02000505000000020004" pitchFamily="2" charset="0"/>
              </a:rPr>
              <a:t>identifiquen </a:t>
            </a:r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los límites de la Parroquia.  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>
            <a:extLst>
              <a:ext uri="{FF2B5EF4-FFF2-40B4-BE49-F238E27FC236}">
                <a16:creationId xmlns:a16="http://schemas.microsoft.com/office/drawing/2014/main" id="{009397DC-E654-4B95-9F62-1F4DE074B9D5}"/>
              </a:ext>
            </a:extLst>
          </p:cNvPr>
          <p:cNvSpPr/>
          <p:nvPr/>
        </p:nvSpPr>
        <p:spPr>
          <a:xfrm>
            <a:off x="1691680" y="332656"/>
            <a:ext cx="6988205" cy="1800200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¿Ha realizado inversión de mantenimiento de infraestructura de las obras en Pueblo Nuevo? 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800"/>
            </a:pPr>
            <a:endParaRPr lang="es-EC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4 Rectángulo">
            <a:extLst>
              <a:ext uri="{FF2B5EF4-FFF2-40B4-BE49-F238E27FC236}">
                <a16:creationId xmlns:a16="http://schemas.microsoft.com/office/drawing/2014/main" id="{04394585-94DE-4BD7-9D81-6F79DEBDC0E0}"/>
              </a:ext>
            </a:extLst>
          </p:cNvPr>
          <p:cNvSpPr/>
          <p:nvPr/>
        </p:nvSpPr>
        <p:spPr>
          <a:xfrm>
            <a:off x="1403648" y="2276873"/>
            <a:ext cx="7344816" cy="4320480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  <a:latin typeface="Sitka Heading" panose="02000505000000020004" pitchFamily="2" charset="0"/>
              </a:rPr>
              <a:t>RESPUESTA: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Sitka Heading" panose="02000505000000020004" pitchFamily="2" charset="0"/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  <a:latin typeface="Sitka Heading" panose="02000505000000020004" pitchFamily="2" charset="0"/>
              </a:rPr>
              <a:t>Si se han realizados obras de mantenimiento en las obras de la Parroquia.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9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8576513A-6685-4D7E-B847-6E21F67A9F16}"/>
              </a:ext>
            </a:extLst>
          </p:cNvPr>
          <p:cNvGrpSpPr/>
          <p:nvPr/>
        </p:nvGrpSpPr>
        <p:grpSpPr>
          <a:xfrm>
            <a:off x="1475656" y="548680"/>
            <a:ext cx="7266571" cy="5176260"/>
            <a:chOff x="1475656" y="548680"/>
            <a:chExt cx="7266571" cy="517626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FDBFABA-5DE1-4040-B043-87A957849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548680"/>
              <a:ext cx="3096344" cy="2322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12C7294-C8C0-4403-8585-7FA2D6813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548680"/>
              <a:ext cx="3882195" cy="51762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9D75E54D-D325-439A-9DAA-709B7CF5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3379964"/>
              <a:ext cx="3096344" cy="2322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72848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96752"/>
            <a:ext cx="334837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49" y="3437771"/>
            <a:ext cx="3540700" cy="265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847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57" y="332656"/>
            <a:ext cx="3856277" cy="289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57" y="3429000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329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Rectángulo">
            <a:extLst>
              <a:ext uri="{FF2B5EF4-FFF2-40B4-BE49-F238E27FC236}">
                <a16:creationId xmlns:a16="http://schemas.microsoft.com/office/drawing/2014/main" id="{009397DC-E654-4B95-9F62-1F4DE074B9D5}"/>
              </a:ext>
            </a:extLst>
          </p:cNvPr>
          <p:cNvSpPr/>
          <p:nvPr/>
        </p:nvSpPr>
        <p:spPr>
          <a:xfrm>
            <a:off x="1691680" y="620688"/>
            <a:ext cx="6988205" cy="2016224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¿Ha realizado gestiones e inversiones para mejorar las vías veraneras, para colocar material de cantera?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800"/>
            </a:pPr>
            <a:endParaRPr lang="es-EC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4 Rectángulo">
            <a:extLst>
              <a:ext uri="{FF2B5EF4-FFF2-40B4-BE49-F238E27FC236}">
                <a16:creationId xmlns:a16="http://schemas.microsoft.com/office/drawing/2014/main" id="{04394585-94DE-4BD7-9D81-6F79DEBDC0E0}"/>
              </a:ext>
            </a:extLst>
          </p:cNvPr>
          <p:cNvSpPr/>
          <p:nvPr/>
        </p:nvSpPr>
        <p:spPr>
          <a:xfrm>
            <a:off x="1403648" y="2276873"/>
            <a:ext cx="7344816" cy="4320480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10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Como GAD parroquial hemos realizado las gestiones ante el órgano rector que es el Gobierno Provincial de Manabí, para mejorar las vías veraneras y la colocación de material de cantera.</a:t>
            </a:r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7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62011D6A-8240-4199-84A6-AB0709F740C9}"/>
              </a:ext>
            </a:extLst>
          </p:cNvPr>
          <p:cNvGrpSpPr/>
          <p:nvPr/>
        </p:nvGrpSpPr>
        <p:grpSpPr>
          <a:xfrm>
            <a:off x="1475656" y="332656"/>
            <a:ext cx="7165283" cy="5932465"/>
            <a:chOff x="1639240" y="446449"/>
            <a:chExt cx="6674821" cy="5932465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84D1D433-BC83-41DF-8A07-6C0F9E13826F}"/>
                </a:ext>
              </a:extLst>
            </p:cNvPr>
            <p:cNvGrpSpPr/>
            <p:nvPr/>
          </p:nvGrpSpPr>
          <p:grpSpPr>
            <a:xfrm>
              <a:off x="1639240" y="446449"/>
              <a:ext cx="6674821" cy="4035322"/>
              <a:chOff x="1615102" y="1087219"/>
              <a:chExt cx="6674821" cy="4035322"/>
            </a:xfrm>
          </p:grpSpPr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id="{0EE66AAB-F7E6-46EF-B35F-E314E2B516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24763" y="1087838"/>
                <a:ext cx="2289704" cy="17172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E1877165-D2B4-4379-A608-5DBC8DE3A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75816" y="1087219"/>
                <a:ext cx="2014106" cy="151057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CF51C74A-74D3-4C4B-95D6-3735E9DFF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5102" y="3323017"/>
                <a:ext cx="2399365" cy="179952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336CB232-8A31-40B1-900C-3B83F53B77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" t="356" r="1948" b="-356"/>
              <a:stretch/>
            </p:blipFill>
            <p:spPr>
              <a:xfrm>
                <a:off x="6153058" y="3408408"/>
                <a:ext cx="2136865" cy="164112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976091A-5205-4971-908F-F4FDA6134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659" y="459655"/>
              <a:ext cx="1953240" cy="402211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217D925-E9B9-4736-B602-D6C6B6E6C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298" y="4622913"/>
              <a:ext cx="3615960" cy="17560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88025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331640" y="620688"/>
            <a:ext cx="6336704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Trabajo  #3</a:t>
            </a:r>
          </a:p>
          <a:p>
            <a:pPr algn="ctr"/>
            <a:r>
              <a:rPr lang="es-EC" sz="3600" b="1" dirty="0">
                <a:latin typeface="Trebuchet MS" panose="020B0603020202020204" pitchFamily="34" charset="0"/>
              </a:rPr>
              <a:t>Tema:</a:t>
            </a:r>
          </a:p>
          <a:p>
            <a:pPr algn="ctr"/>
            <a:endParaRPr lang="es-EC" sz="3600" b="1" dirty="0">
              <a:latin typeface="Trebuchet MS" panose="020B0603020202020204" pitchFamily="34" charset="0"/>
            </a:endParaRPr>
          </a:p>
          <a:p>
            <a:pPr algn="ctr"/>
            <a:r>
              <a:rPr lang="es-EC" sz="3600" b="1" dirty="0">
                <a:latin typeface="Trebuchet MS" panose="020B0603020202020204" pitchFamily="34" charset="0"/>
              </a:rPr>
              <a:t>Biofísico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F661159-B3FF-4876-8C69-897E7D1D99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" r="5480"/>
          <a:stretch/>
        </p:blipFill>
        <p:spPr>
          <a:xfrm>
            <a:off x="2807804" y="3284984"/>
            <a:ext cx="3528392" cy="3002892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659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¿Se han realizado mingas en estos espacios para disminuir el impacto ambiental producido por el hombre?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335069" y="2996952"/>
            <a:ext cx="7344815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En los esteros no hemos realizado mingas; pero tratamos de que no lleguen a los esteros los desechos </a:t>
            </a:r>
            <a:r>
              <a:rPr lang="es-EC" sz="3200" dirty="0" smtClean="0">
                <a:solidFill>
                  <a:schemeClr val="tx1"/>
                </a:solidFill>
              </a:rPr>
              <a:t>contaminantes, </a:t>
            </a:r>
            <a:r>
              <a:rPr lang="es-EC" sz="3200" dirty="0">
                <a:solidFill>
                  <a:schemeClr val="tx1"/>
                </a:solidFill>
              </a:rPr>
              <a:t>retirando de los predios productivos que son el foco de contaminación más latente.</a:t>
            </a:r>
          </a:p>
        </p:txBody>
      </p:sp>
    </p:spTree>
    <p:extLst>
      <p:ext uri="{BB962C8B-B14F-4D97-AF65-F5344CB8AC3E}">
        <p14:creationId xmlns:p14="http://schemas.microsoft.com/office/powerpoint/2010/main" val="421487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EBF80E62-1CE5-4B15-89B7-3A423F252BC1}"/>
              </a:ext>
            </a:extLst>
          </p:cNvPr>
          <p:cNvGrpSpPr/>
          <p:nvPr/>
        </p:nvGrpSpPr>
        <p:grpSpPr>
          <a:xfrm>
            <a:off x="1619672" y="897437"/>
            <a:ext cx="6748365" cy="5063125"/>
            <a:chOff x="1517072" y="476671"/>
            <a:chExt cx="6748365" cy="506312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FC1AB70-2F80-4000-9CD6-F12E8F364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7072" y="476672"/>
              <a:ext cx="3138429" cy="2353822"/>
            </a:xfrm>
            <a:prstGeom prst="rect">
              <a:avLst/>
            </a:pr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AF279E6-6FDF-40AE-AFF7-5C329E9C3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7009" y="476671"/>
              <a:ext cx="3138428" cy="2353821"/>
            </a:xfrm>
            <a:prstGeom prst="rect">
              <a:avLst/>
            </a:pr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A9E1460B-01FF-4B1F-AE2A-42F9EF365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3185973"/>
              <a:ext cx="3138431" cy="2353823"/>
            </a:xfrm>
            <a:prstGeom prst="rect">
              <a:avLst/>
            </a:pr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615C35E-6682-4BC3-AB9B-D793C35BD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7009" y="3158589"/>
              <a:ext cx="3135167" cy="2353824"/>
            </a:xfrm>
            <a:prstGeom prst="rect">
              <a:avLst/>
            </a:pr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294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03647" y="332656"/>
            <a:ext cx="7416824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¿Han sido reportado y sancionado este acontecimiento que atenta contra el ambiente y humanidad?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043608" y="2606855"/>
            <a:ext cx="7776863" cy="391848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 smtClean="0">
                <a:solidFill>
                  <a:schemeClr val="tx1"/>
                </a:solidFill>
              </a:rPr>
              <a:t>S</a:t>
            </a:r>
            <a:r>
              <a:rPr lang="es-EC" sz="3200" dirty="0" smtClean="0">
                <a:solidFill>
                  <a:schemeClr val="tx1"/>
                </a:solidFill>
              </a:rPr>
              <a:t>i, </a:t>
            </a:r>
            <a:r>
              <a:rPr lang="es-EC" sz="3200" dirty="0">
                <a:solidFill>
                  <a:schemeClr val="tx1"/>
                </a:solidFill>
              </a:rPr>
              <a:t>se han reportado y realizado recorridos en las zonas de afluencia del estero, se ha conversado y lo hemos realizado con la autoridad rectora que es el municipio de Portoviejo.</a:t>
            </a:r>
          </a:p>
        </p:txBody>
      </p:sp>
    </p:spTree>
    <p:extLst>
      <p:ext uri="{BB962C8B-B14F-4D97-AF65-F5344CB8AC3E}">
        <p14:creationId xmlns:p14="http://schemas.microsoft.com/office/powerpoint/2010/main" val="257047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03647" y="476672"/>
            <a:ext cx="7416824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¿Se han realizado capacitaciones a la ciudadanía para así generar conciencia de la preservación de biodiversidad y del ambiente?</a:t>
            </a: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2924944"/>
            <a:ext cx="7488831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Si, hemos realizado capacitaciones con los agricultores, que son los que realizan el mayor aporte de desechos contaminantes.</a:t>
            </a:r>
          </a:p>
        </p:txBody>
      </p:sp>
    </p:spTree>
    <p:extLst>
      <p:ext uri="{BB962C8B-B14F-4D97-AF65-F5344CB8AC3E}">
        <p14:creationId xmlns:p14="http://schemas.microsoft.com/office/powerpoint/2010/main" val="196126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D10D2EB6-6D87-4C44-8222-F3B0EBAA98C3}"/>
              </a:ext>
            </a:extLst>
          </p:cNvPr>
          <p:cNvGrpSpPr/>
          <p:nvPr/>
        </p:nvGrpSpPr>
        <p:grpSpPr>
          <a:xfrm>
            <a:off x="1547664" y="653564"/>
            <a:ext cx="7308304" cy="5550871"/>
            <a:chOff x="1547664" y="258128"/>
            <a:chExt cx="7308304" cy="55508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97125488-207C-4BF4-87B4-5E7412710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258128"/>
              <a:ext cx="3565709" cy="26735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9946989A-DA9C-45DD-A764-7EEDCE515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258722"/>
              <a:ext cx="3563888" cy="26729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C405185-26E3-4F4D-AF98-50B0202CF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3135490"/>
              <a:ext cx="3564678" cy="26735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1E55128-BDC2-421C-999E-738F06EF3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3128001"/>
              <a:ext cx="3563888" cy="26729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5830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331640" y="620688"/>
            <a:ext cx="6336704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Trabajo  #4</a:t>
            </a:r>
          </a:p>
          <a:p>
            <a:pPr algn="ctr"/>
            <a:r>
              <a:rPr lang="es-EC" sz="3600" b="1" dirty="0">
                <a:latin typeface="Trebuchet MS" panose="020B0603020202020204" pitchFamily="34" charset="0"/>
              </a:rPr>
              <a:t>Tema:</a:t>
            </a:r>
          </a:p>
          <a:p>
            <a:pPr algn="ctr"/>
            <a:endParaRPr lang="es-EC" sz="3600" b="1" dirty="0">
              <a:latin typeface="Trebuchet MS" panose="020B0603020202020204" pitchFamily="34" charset="0"/>
            </a:endParaRPr>
          </a:p>
          <a:p>
            <a:pPr algn="ctr"/>
            <a:r>
              <a:rPr lang="es-EC" sz="3600" b="1" dirty="0">
                <a:latin typeface="Trebuchet MS" panose="020B0603020202020204" pitchFamily="34" charset="0"/>
              </a:rPr>
              <a:t>Social – Cultural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672929-75AF-463B-83C0-EC5A974BF1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t="27905" r="7342" b="-1"/>
          <a:stretch/>
        </p:blipFill>
        <p:spPr>
          <a:xfrm>
            <a:off x="2555776" y="3184471"/>
            <a:ext cx="3975402" cy="25942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6882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¿Qué se está haciendo para contrarrestar el consumo masivo de droga y alcohol en la Parroquia?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87624" y="2924944"/>
            <a:ext cx="7632847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Se ha coordinado con la policía,  tenencia política y el municipio de Portoviejo para realizar operativos.</a:t>
            </a:r>
          </a:p>
        </p:txBody>
      </p:sp>
    </p:spTree>
    <p:extLst>
      <p:ext uri="{BB962C8B-B14F-4D97-AF65-F5344CB8AC3E}">
        <p14:creationId xmlns:p14="http://schemas.microsoft.com/office/powerpoint/2010/main" val="17413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¿El GAD tiene algún proyecto para llevar a cabo estos talleres o ha realizado alguna gestión a una entidad pública?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87624" y="2924944"/>
            <a:ext cx="7632847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No hemos realizado talleres, pero si hemos coordinado con las instituciones de control.</a:t>
            </a:r>
          </a:p>
        </p:txBody>
      </p:sp>
    </p:spTree>
    <p:extLst>
      <p:ext uri="{BB962C8B-B14F-4D97-AF65-F5344CB8AC3E}">
        <p14:creationId xmlns:p14="http://schemas.microsoft.com/office/powerpoint/2010/main" val="313909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¿Qué se está haciendo para reactivar la economía social, cultural y productiva?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547664" y="2924944"/>
            <a:ext cx="7272807" cy="331236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Hemos realizado eventos para reactivar la economía y a su vez los hemos relacionados con eventos culturales.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8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4B936720-F1F2-4F25-BBDB-EE629DE8F951}"/>
              </a:ext>
            </a:extLst>
          </p:cNvPr>
          <p:cNvGrpSpPr/>
          <p:nvPr/>
        </p:nvGrpSpPr>
        <p:grpSpPr>
          <a:xfrm>
            <a:off x="1835696" y="800708"/>
            <a:ext cx="6696744" cy="5256584"/>
            <a:chOff x="1584665" y="548680"/>
            <a:chExt cx="6143548" cy="4640204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5B19EAE-FBB2-4327-B0FE-F298676D0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4665" y="548680"/>
              <a:ext cx="2992000" cy="21602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D240345-BBE8-4A88-AE0A-20B7A23D7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2398" y="548680"/>
              <a:ext cx="2915815" cy="21063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E8152B7-C400-4BEE-B6DC-B616FC528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680" y="3109277"/>
              <a:ext cx="2880320" cy="20796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38AD378-F33D-42FB-96BE-3AFADEF52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9009" y="3098398"/>
              <a:ext cx="2879204" cy="20796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08697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331640" y="332656"/>
            <a:ext cx="6912768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Mesa de Trabajo  #5</a:t>
            </a:r>
          </a:p>
          <a:p>
            <a:pPr algn="ctr">
              <a:lnSpc>
                <a:spcPts val="4000"/>
              </a:lnSpc>
            </a:pPr>
            <a:endParaRPr lang="es-EC" sz="3600" b="1" dirty="0">
              <a:latin typeface="Trebuchet MS" panose="020B0603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Tema:</a:t>
            </a:r>
          </a:p>
          <a:p>
            <a:pPr algn="ctr">
              <a:lnSpc>
                <a:spcPts val="4000"/>
              </a:lnSpc>
            </a:pPr>
            <a:endParaRPr lang="es-EC" sz="3600" b="1" dirty="0">
              <a:latin typeface="Trebuchet MS" panose="020B0603020202020204" pitchFamily="34" charset="0"/>
            </a:endParaRPr>
          </a:p>
          <a:p>
            <a:pPr algn="ctr">
              <a:lnSpc>
                <a:spcPts val="4000"/>
              </a:lnSpc>
            </a:pPr>
            <a:r>
              <a:rPr lang="es-EC" sz="3600" b="1" dirty="0">
                <a:latin typeface="Trebuchet MS" panose="020B0603020202020204" pitchFamily="34" charset="0"/>
              </a:rPr>
              <a:t>ECONÓMICO – PRODUCTIVO </a:t>
            </a:r>
          </a:p>
        </p:txBody>
      </p:sp>
      <p:pic>
        <p:nvPicPr>
          <p:cNvPr id="5124" name="Picture 4" descr="Resultado de imagen para imagenes QUE REPRESENTEN ECONO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40968"/>
            <a:ext cx="4032448" cy="284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74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¿En qué forma podría usted señor presidente aliviar este problema?</a:t>
            </a: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47664" y="2348880"/>
            <a:ext cx="7272807" cy="3888432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Estamos dando apoyo al sector productivo y en la creación de una organización que permita a los emprendedores motivarlos a fortalecer el emprendimiento.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63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¿Desde su competencia cuál sería su solución para facilitar esta clase de capacitación?</a:t>
            </a: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47664" y="2348880"/>
            <a:ext cx="7272807" cy="3888432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Dando pasos que conlleven a la ciudadanía a capacitarse para mejorar la oferta.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26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¿En qué forma podría beneficiar según su competencia a la población? </a:t>
            </a: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407077" y="2204864"/>
            <a:ext cx="7272807" cy="3888432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Trabajando articuladamente desde lo público.</a:t>
            </a:r>
            <a:endParaRPr lang="es-MX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6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600" y="404664"/>
            <a:ext cx="7344816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C"/>
            </a:defPPr>
            <a:lvl1pPr algn="ctr">
              <a:lnSpc>
                <a:spcPts val="4000"/>
              </a:lnSpc>
              <a:defRPr sz="3600">
                <a:latin typeface="Arial Black" pitchFamily="34" charset="0"/>
              </a:defRPr>
            </a:lvl1pPr>
          </a:lstStyle>
          <a:p>
            <a:r>
              <a:rPr lang="es-EC" b="1" dirty="0">
                <a:latin typeface="Trebuchet MS" panose="020B0603020202020204" pitchFamily="34" charset="0"/>
              </a:rPr>
              <a:t>Mesa de Trabajo  #6</a:t>
            </a:r>
          </a:p>
          <a:p>
            <a:r>
              <a:rPr lang="es-EC" b="1" dirty="0">
                <a:latin typeface="Trebuchet MS" panose="020B0603020202020204" pitchFamily="34" charset="0"/>
              </a:rPr>
              <a:t>Tema:</a:t>
            </a:r>
          </a:p>
          <a:p>
            <a:endParaRPr lang="es-EC" b="1" dirty="0">
              <a:latin typeface="Trebuchet MS" panose="020B0603020202020204" pitchFamily="34" charset="0"/>
            </a:endParaRPr>
          </a:p>
          <a:p>
            <a:r>
              <a:rPr lang="es-EC" b="1" dirty="0">
                <a:latin typeface="Trebuchet MS" panose="020B0603020202020204" pitchFamily="34" charset="0"/>
              </a:rPr>
              <a:t>Mesa Gestión del Riesgo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4CF0959-A494-49AB-8F91-47C346673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356992"/>
            <a:ext cx="3333750" cy="2238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54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¿Qué gestión se está realizando para evitar este tipo de riesgos?</a:t>
            </a:r>
          </a:p>
        </p:txBody>
      </p:sp>
      <p:sp>
        <p:nvSpPr>
          <p:cNvPr id="4" name="4 Rectángulo"/>
          <p:cNvSpPr/>
          <p:nvPr/>
        </p:nvSpPr>
        <p:spPr>
          <a:xfrm>
            <a:off x="1619671" y="2606855"/>
            <a:ext cx="7060214" cy="3270417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Buscando alianzas estratégicas con organismos que tengan experiencias y capaciten a la población vulnerable.</a:t>
            </a:r>
          </a:p>
          <a:p>
            <a:pPr algn="just"/>
            <a:r>
              <a:rPr lang="es-EC" sz="3200" b="1" dirty="0">
                <a:solidFill>
                  <a:schemeClr val="tx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224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1619671" y="332656"/>
            <a:ext cx="7060213" cy="2274199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¿Cuenta el GAD Parroquial con un mapeo de identificación de estas zonas?</a:t>
            </a: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4 Rectángulo"/>
          <p:cNvSpPr/>
          <p:nvPr/>
        </p:nvSpPr>
        <p:spPr>
          <a:xfrm>
            <a:off x="1619671" y="2132857"/>
            <a:ext cx="7060214" cy="3744416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Si, el GAD parroquial si cuenta con un plan de contingencias y amenazas, el mismo que reposa en los archivos del GAD Parroquial.</a:t>
            </a: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915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1599592" y="692696"/>
            <a:ext cx="7060213" cy="223224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¿A cuántos y cuáles quebradas se les ha realizado el debido desazolve de las quebradas? </a:t>
            </a:r>
          </a:p>
          <a:p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4 Rectángulo"/>
          <p:cNvSpPr/>
          <p:nvPr/>
        </p:nvSpPr>
        <p:spPr>
          <a:xfrm>
            <a:off x="1594520" y="2780928"/>
            <a:ext cx="7060214" cy="3024335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El Gramal, </a:t>
            </a:r>
            <a:r>
              <a:rPr lang="es-EC" sz="3200" dirty="0" smtClean="0">
                <a:solidFill>
                  <a:schemeClr val="tx1"/>
                </a:solidFill>
              </a:rPr>
              <a:t>Los Naranjos, La </a:t>
            </a:r>
            <a:r>
              <a:rPr lang="es-EC" sz="3200" dirty="0">
                <a:solidFill>
                  <a:schemeClr val="tx1"/>
                </a:solidFill>
              </a:rPr>
              <a:t>Majagua, Palo Quemado y Divino Niño.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b="1" dirty="0">
                <a:solidFill>
                  <a:schemeClr val="tx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2139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397" y="122936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15487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20392"/>
            <a:ext cx="3690156" cy="2767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483" y="83899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497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1599592" y="692696"/>
            <a:ext cx="7060213" cy="2232248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3200" b="1" dirty="0">
                <a:solidFill>
                  <a:schemeClr val="tx1"/>
                </a:solidFill>
                <a:latin typeface="Impact" panose="020B0806030902050204" pitchFamily="34" charset="0"/>
              </a:rPr>
              <a:t>¿Qué gestión se está realizando y ante que instituciones para la limpieza de vías?</a:t>
            </a:r>
          </a:p>
          <a:p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 algn="just"/>
            <a:endParaRPr lang="es-EC" sz="3200" b="1" dirty="0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4 Rectángulo"/>
          <p:cNvSpPr/>
          <p:nvPr/>
        </p:nvSpPr>
        <p:spPr>
          <a:xfrm>
            <a:off x="1594520" y="2780928"/>
            <a:ext cx="7060214" cy="3024335"/>
          </a:xfrm>
          <a:prstGeom prst="rect">
            <a:avLst/>
          </a:prstGeom>
          <a:noFill/>
          <a:ln cap="rnd" cmpd="tri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RESPUESTA: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Ante el Ministerio de Transporte y Obras Públicas, Gobierno Provincial de Manabí y Municipio de Portoviejo. </a:t>
            </a:r>
          </a:p>
          <a:p>
            <a:pPr algn="just"/>
            <a:r>
              <a:rPr lang="es-EC" sz="32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s-MX" sz="3200" b="1" dirty="0">
              <a:solidFill>
                <a:schemeClr val="tx1"/>
              </a:solidFill>
            </a:endParaRPr>
          </a:p>
          <a:p>
            <a:pPr algn="just"/>
            <a:r>
              <a:rPr lang="es-EC" sz="3200" b="1" dirty="0">
                <a:solidFill>
                  <a:schemeClr val="tx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2189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39552" y="697136"/>
            <a:ext cx="874846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2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GOBIERNO AUTÓNOMO </a:t>
            </a:r>
            <a:r>
              <a:rPr lang="es-US" sz="2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DESCENTRALIZADO PARROQUIAL RURAL </a:t>
            </a:r>
          </a:p>
          <a:p>
            <a:pPr algn="ctr"/>
            <a:r>
              <a:rPr lang="es-US" sz="32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PUEBLO NUEVO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35593" y="5440522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600" b="1" i="1" dirty="0">
                <a:latin typeface="Palace Script MT" panose="030303020206070C0B05" pitchFamily="66" charset="0"/>
              </a:rPr>
              <a:t>“Justos y solidarios, priorizando el bienestar  de nuestra gente”</a:t>
            </a:r>
            <a:endParaRPr lang="es-US" sz="3600" dirty="0">
              <a:latin typeface="Palace Script MT" panose="030303020206070C0B05" pitchFamily="66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082" y="2276872"/>
            <a:ext cx="2853830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6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2335</TotalTime>
  <Words>976</Words>
  <Application>Microsoft Office PowerPoint</Application>
  <PresentationFormat>Presentación en pantalla (4:3)</PresentationFormat>
  <Paragraphs>129</Paragraphs>
  <Slides>39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56" baseType="lpstr">
      <vt:lpstr>Arial</vt:lpstr>
      <vt:lpstr>Arial Black</vt:lpstr>
      <vt:lpstr>Arial Rounded MT Bold</vt:lpstr>
      <vt:lpstr>Berlin Sans FB Demi</vt:lpstr>
      <vt:lpstr>Calibri</vt:lpstr>
      <vt:lpstr>Century Gothic</vt:lpstr>
      <vt:lpstr>Comic Sans MS</vt:lpstr>
      <vt:lpstr>Impact</vt:lpstr>
      <vt:lpstr>Palace Script MT</vt:lpstr>
      <vt:lpstr>Showcard Gothic</vt:lpstr>
      <vt:lpstr>Sitka Heading</vt:lpstr>
      <vt:lpstr>Times New Roman</vt:lpstr>
      <vt:lpstr>Trebuchet MS</vt:lpstr>
      <vt:lpstr>Verdana</vt:lpstr>
      <vt:lpstr>Wingdings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GAD Pueblo Nuevo</dc:creator>
  <cp:lastModifiedBy>USUARIO</cp:lastModifiedBy>
  <cp:revision>180</cp:revision>
  <cp:lastPrinted>2018-03-27T17:05:09Z</cp:lastPrinted>
  <dcterms:created xsi:type="dcterms:W3CDTF">2017-05-17T18:42:30Z</dcterms:created>
  <dcterms:modified xsi:type="dcterms:W3CDTF">2022-04-14T17:53:27Z</dcterms:modified>
</cp:coreProperties>
</file>